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40"/>
  </p:notesMasterIdLst>
  <p:handoutMasterIdLst>
    <p:handoutMasterId r:id="rId41"/>
  </p:handoutMasterIdLst>
  <p:sldIdLst>
    <p:sldId id="2284" r:id="rId3"/>
    <p:sldId id="1359" r:id="rId4"/>
    <p:sldId id="2245" r:id="rId5"/>
    <p:sldId id="2234" r:id="rId6"/>
    <p:sldId id="2304" r:id="rId7"/>
    <p:sldId id="2289" r:id="rId8"/>
    <p:sldId id="2290" r:id="rId9"/>
    <p:sldId id="2254" r:id="rId10"/>
    <p:sldId id="2303" r:id="rId11"/>
    <p:sldId id="2294" r:id="rId12"/>
    <p:sldId id="2253" r:id="rId13"/>
    <p:sldId id="2301" r:id="rId14"/>
    <p:sldId id="2272" r:id="rId15"/>
    <p:sldId id="2273" r:id="rId16"/>
    <p:sldId id="2274" r:id="rId17"/>
    <p:sldId id="2275" r:id="rId18"/>
    <p:sldId id="2276" r:id="rId19"/>
    <p:sldId id="2277" r:id="rId20"/>
    <p:sldId id="2278" r:id="rId21"/>
    <p:sldId id="2296" r:id="rId22"/>
    <p:sldId id="2279" r:id="rId23"/>
    <p:sldId id="1215" r:id="rId24"/>
    <p:sldId id="2280" r:id="rId25"/>
    <p:sldId id="2288" r:id="rId26"/>
    <p:sldId id="2281" r:id="rId27"/>
    <p:sldId id="2282" r:id="rId28"/>
    <p:sldId id="2283" r:id="rId29"/>
    <p:sldId id="2299" r:id="rId30"/>
    <p:sldId id="2297" r:id="rId31"/>
    <p:sldId id="2260" r:id="rId32"/>
    <p:sldId id="2305" r:id="rId33"/>
    <p:sldId id="2306" r:id="rId34"/>
    <p:sldId id="2302" r:id="rId35"/>
    <p:sldId id="2307" r:id="rId36"/>
    <p:sldId id="2308" r:id="rId37"/>
    <p:sldId id="2286" r:id="rId38"/>
    <p:sldId id="2310" r:id="rId39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3FEFF"/>
    <a:srgbClr val="941100"/>
    <a:srgbClr val="212121"/>
    <a:srgbClr val="005493"/>
    <a:srgbClr val="FF2F92"/>
    <a:srgbClr val="9437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33" autoAdjust="0"/>
    <p:restoredTop sz="94225" autoAdjust="0"/>
  </p:normalViewPr>
  <p:slideViewPr>
    <p:cSldViewPr>
      <p:cViewPr varScale="1">
        <p:scale>
          <a:sx n="85" d="100"/>
          <a:sy n="85" d="100"/>
        </p:scale>
        <p:origin x="427" y="4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strappi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7">
            <a:extLst>
              <a:ext uri="{FF2B5EF4-FFF2-40B4-BE49-F238E27FC236}">
                <a16:creationId xmlns:a16="http://schemas.microsoft.com/office/drawing/2014/main" id="{6A9B3768-1EEF-B641-8616-5526AE3707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fld id="{93452E22-CA4D-464A-B020-468E311E2747}" type="slidenum">
              <a:rPr lang="zh-CN" altLang="en-US" sz="1200" b="0" smtClean="0">
                <a:latin typeface="Times New Roman" panose="02020603050405020304" pitchFamily="18" charset="0"/>
              </a:rPr>
              <a:pPr/>
              <a:t>22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3525EA71-B3FD-B146-9399-EB0FEE299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CA8C94FA-3039-6041-AE31-0F1EF5EF3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79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23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03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54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  <a:endParaRPr kumimoji="1" lang="en-US" altLang="zh-CN" sz="12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dirty="0">
                <a:solidFill>
                  <a:srgbClr val="FF0000"/>
                </a:solidFill>
              </a:rPr>
              <a:t>每一项大小有限（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128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字节、</a:t>
            </a:r>
            <a:r>
              <a:rPr kumimoji="1" lang="en-US" altLang="zh-CN" sz="1200" b="1" dirty="0">
                <a:solidFill>
                  <a:srgbClr val="FF0000"/>
                </a:solidFill>
              </a:rPr>
              <a:t>32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条指令）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50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以一个为例讲解，不然</a:t>
            </a:r>
            <a:r>
              <a:rPr kumimoji="1" lang="en-US" altLang="zh-CN" dirty="0"/>
              <a:t>lab</a:t>
            </a:r>
            <a:r>
              <a:rPr kumimoji="1" lang="zh-CN" altLang="en-US" dirty="0"/>
              <a:t>答案都给出来了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0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4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SVC</a:t>
            </a:r>
            <a:r>
              <a:rPr kumimoji="1" lang="zh-CN" altLang="en-US" dirty="0"/>
              <a:t>指令会触发</a:t>
            </a:r>
            <a:r>
              <a:rPr kumimoji="1" lang="en-US" altLang="zh-CN" dirty="0"/>
              <a:t>SYNC_EL0_64</a:t>
            </a:r>
            <a:r>
              <a:rPr kumimoji="1" lang="zh-CN" altLang="en-US" dirty="0"/>
              <a:t>异常。</a:t>
            </a:r>
            <a:r>
              <a:rPr kumimoji="1" lang="en-US" altLang="zh-CN" dirty="0"/>
              <a:t>ESR</a:t>
            </a:r>
            <a:r>
              <a:rPr kumimoji="1" lang="zh-CN" altLang="en-US" dirty="0"/>
              <a:t>寄存器判断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71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包含了</a:t>
            </a:r>
            <a:r>
              <a:rPr kumimoji="1" lang="en-US" altLang="zh-CN" dirty="0"/>
              <a:t>lab1-lab3</a:t>
            </a:r>
            <a:r>
              <a:rPr kumimoji="1" lang="zh-CN" altLang="en-US" dirty="0"/>
              <a:t>的部分内容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1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600" dirty="0">
                <a:hlinkClick r:id="rId3"/>
              </a:rPr>
              <a:t>Bootstrapping – Wikipedia</a:t>
            </a:r>
            <a:br>
              <a:rPr lang="en" altLang="zh-CN" sz="1600" dirty="0"/>
            </a:br>
            <a:r>
              <a:rPr kumimoji="1" lang="zh-CN" altLang="en" sz="1600" dirty="0"/>
              <a:t>通过</a:t>
            </a:r>
            <a:r>
              <a:rPr kumimoji="1" lang="zh-CN" altLang="en-US" sz="1600" dirty="0"/>
              <a:t>拽鞋带，把自己拉起来 </a:t>
            </a:r>
            <a:r>
              <a:rPr kumimoji="1" lang="en-US" altLang="zh-CN" sz="1600" dirty="0"/>
              <a:t>…</a:t>
            </a:r>
            <a:br>
              <a:rPr kumimoji="1" lang="en-US" altLang="zh-CN" sz="1600" dirty="0"/>
            </a:br>
            <a:br>
              <a:rPr kumimoji="1" lang="en-US" altLang="zh-CN" sz="1600" dirty="0"/>
            </a:br>
            <a:r>
              <a:rPr kumimoji="1" lang="zh-CN" altLang="en-US" sz="1600" dirty="0"/>
              <a:t>细节上很复杂，不过从宏观来看还是简单的</a:t>
            </a:r>
            <a:endParaRPr kumimoji="1" lang="en-US" altLang="zh-CN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15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40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/>
              <a:t>BIOS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not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OS</a:t>
            </a:r>
            <a:br>
              <a:rPr kumimoji="1" lang="en-US" altLang="zh-CN" sz="1200" dirty="0"/>
            </a:br>
            <a:endParaRPr kumimoji="1" lang="en" altLang="zh-CN" sz="1200" dirty="0"/>
          </a:p>
          <a:p>
            <a:r>
              <a:rPr kumimoji="1" lang="en" altLang="zh-CN" sz="1200" dirty="0"/>
              <a:t>BIOS</a:t>
            </a:r>
            <a:r>
              <a:rPr kumimoji="1" lang="zh-CN" altLang="en-US" sz="1200" dirty="0"/>
              <a:t>程序首先检查，计算机硬件能否满足运行的基本条件，这叫做</a:t>
            </a:r>
            <a:r>
              <a:rPr kumimoji="1" lang="en-US" altLang="zh-CN" sz="1200" dirty="0"/>
              <a:t>"</a:t>
            </a:r>
            <a:r>
              <a:rPr kumimoji="1" lang="zh-CN" altLang="en-US" sz="1200" dirty="0"/>
              <a:t>硬件自检</a:t>
            </a:r>
            <a:r>
              <a:rPr kumimoji="1" lang="en-US" altLang="zh-CN" sz="1200" dirty="0"/>
              <a:t>"</a:t>
            </a:r>
            <a:r>
              <a:rPr kumimoji="1" lang="zh-CN" altLang="en-US" sz="1200" dirty="0"/>
              <a:t>（</a:t>
            </a:r>
            <a:r>
              <a:rPr kumimoji="1" lang="en" altLang="zh-CN" sz="1200" dirty="0"/>
              <a:t>Power-On Self-Test</a:t>
            </a:r>
            <a:r>
              <a:rPr kumimoji="1" lang="zh-CN" altLang="en" sz="1200" dirty="0"/>
              <a:t>），</a:t>
            </a:r>
            <a:r>
              <a:rPr kumimoji="1" lang="zh-CN" altLang="en-US" sz="1200" dirty="0"/>
              <a:t>缩写为</a:t>
            </a:r>
            <a:r>
              <a:rPr kumimoji="1" lang="en" altLang="zh-CN" sz="1200" dirty="0"/>
              <a:t>POST</a:t>
            </a:r>
            <a:r>
              <a:rPr kumimoji="1" lang="zh-CN" altLang="en" sz="1200" dirty="0"/>
              <a:t>。</a:t>
            </a:r>
          </a:p>
          <a:p>
            <a:r>
              <a:rPr kumimoji="1" lang="zh-CN" altLang="en-US" sz="1200" dirty="0"/>
              <a:t>如果硬件出现问题，主板会发出不同含义的蜂鸣，启动中止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80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把大象装入冰箱分为几步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6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2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1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kumimoji="1" lang="en-US" altLang="zh-CN" dirty="0"/>
              <a:t>Secure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configuraion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lang="en-US" altLang="zh-CN" b="0" i="0" dirty="0">
                <a:effectLst/>
                <a:latin typeface="+mn-ea"/>
              </a:rPr>
              <a:t>RW:</a:t>
            </a:r>
            <a:r>
              <a:rPr lang="zh-CN" altLang="en-US" b="0" i="0" dirty="0">
                <a:effectLst/>
                <a:latin typeface="+mn-ea"/>
              </a:rPr>
              <a:t> </a:t>
            </a:r>
            <a:r>
              <a:rPr lang="en-US" altLang="zh-CN" b="0" i="0" dirty="0">
                <a:effectLst/>
                <a:latin typeface="+mn-ea"/>
              </a:rPr>
              <a:t>Register</a:t>
            </a:r>
            <a:r>
              <a:rPr lang="zh-CN" altLang="en-US" b="0" i="0" dirty="0">
                <a:effectLst/>
                <a:latin typeface="+mn-ea"/>
              </a:rPr>
              <a:t> </a:t>
            </a:r>
            <a:r>
              <a:rPr lang="en-US" altLang="zh-CN" b="0" i="0" dirty="0">
                <a:effectLst/>
                <a:latin typeface="+mn-ea"/>
              </a:rPr>
              <a:t>Width</a:t>
            </a:r>
            <a:r>
              <a:rPr lang="zh-CN" altLang="en-US" b="0" i="0" dirty="0">
                <a:effectLst/>
                <a:latin typeface="+mn-ea"/>
              </a:rPr>
              <a:t> </a:t>
            </a:r>
            <a:r>
              <a:rPr lang="en-US" altLang="zh-CN" b="0" i="0" dirty="0">
                <a:effectLst/>
                <a:latin typeface="+mn-ea"/>
              </a:rPr>
              <a:t>(32/64</a:t>
            </a:r>
            <a:r>
              <a:rPr lang="zh-CN" altLang="en-US" b="0" i="0" dirty="0">
                <a:effectLst/>
                <a:latin typeface="+mn-ea"/>
              </a:rPr>
              <a:t> </a:t>
            </a:r>
            <a:r>
              <a:rPr lang="en-US" altLang="zh-CN" b="0" i="0" dirty="0">
                <a:effectLst/>
                <a:latin typeface="+mn-ea"/>
              </a:rPr>
              <a:t>bit)</a:t>
            </a:r>
          </a:p>
          <a:p>
            <a:pPr algn="l">
              <a:lnSpc>
                <a:spcPct val="150000"/>
              </a:lnSpc>
            </a:pPr>
            <a:r>
              <a:rPr lang="en-US" altLang="zh-CN" b="0" i="0" dirty="0">
                <a:effectLst/>
                <a:latin typeface="+mn-ea"/>
              </a:rPr>
              <a:t>HCE:</a:t>
            </a:r>
            <a:r>
              <a:rPr lang="zh-CN" altLang="en-US" b="0" i="0" dirty="0">
                <a:effectLst/>
                <a:latin typeface="+mn-ea"/>
              </a:rPr>
              <a:t> </a:t>
            </a:r>
            <a:r>
              <a:rPr lang="en-US" altLang="zh-CN" b="0" i="0" dirty="0" err="1">
                <a:effectLst/>
                <a:latin typeface="+mn-ea"/>
              </a:rPr>
              <a:t>Hyp</a:t>
            </a:r>
            <a:r>
              <a:rPr lang="en-US" altLang="zh-CN" b="0" i="0" dirty="0">
                <a:effectLst/>
                <a:latin typeface="+mn-ea"/>
              </a:rPr>
              <a:t> Call </a:t>
            </a:r>
            <a:r>
              <a:rPr lang="en-US" altLang="zh-CN" dirty="0">
                <a:latin typeface="+mn-ea"/>
              </a:rPr>
              <a:t>E</a:t>
            </a:r>
            <a:r>
              <a:rPr lang="en-US" altLang="zh-CN" b="0" i="0" dirty="0">
                <a:effectLst/>
                <a:latin typeface="+mn-ea"/>
              </a:rPr>
              <a:t>nable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NS: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Non-Secure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World</a:t>
            </a:r>
            <a:endParaRPr lang="en-US" altLang="zh-CN" b="0" i="0" dirty="0">
              <a:effectLst/>
              <a:latin typeface="+mn-ea"/>
            </a:endParaRPr>
          </a:p>
          <a:p>
            <a:pPr algn="l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84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RW:</a:t>
            </a:r>
            <a:r>
              <a:rPr kumimoji="1" lang="zh-CN" altLang="en-US" dirty="0"/>
              <a:t> </a:t>
            </a:r>
            <a:r>
              <a:rPr lang="en-US" altLang="zh-CN" b="0" i="0" dirty="0">
                <a:effectLst/>
                <a:latin typeface="Lato" panose="020F0502020204030204" pitchFamily="34" charset="0"/>
              </a:rPr>
              <a:t>Register width control for lower exception levels.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12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2023/10/20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4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s-matyukevich/raspberry-pi-os/blob/master/docs/lesson02/rpi-os.m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rm.com/documentation/ddi0500/j/System-Control/AArch64-register-descriptions/Secure-Configuration-Registe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aspberrypi.org/documentation/configuration/config-txt/boot.m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操作系统初始化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ARMv8</a:t>
            </a:r>
            <a:r>
              <a:rPr kumimoji="1" lang="zh-CN" altLang="en-US" dirty="0"/>
              <a:t>架构下内核启动的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个主要任务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sz="2400" dirty="0"/>
              <a:t>设置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异常级别（特权级别）</a:t>
            </a:r>
            <a:endParaRPr kumimoji="1" lang="en-US" altLang="zh-CN" sz="2400" dirty="0"/>
          </a:p>
          <a:p>
            <a:pPr lvl="1"/>
            <a:r>
              <a:rPr kumimoji="1" lang="zh-CN" altLang="en-US" sz="2200" dirty="0"/>
              <a:t>内核通常运行在</a:t>
            </a:r>
            <a:r>
              <a:rPr kumimoji="1" lang="en-US" altLang="zh-CN" sz="2200" dirty="0"/>
              <a:t>EL1</a:t>
            </a:r>
            <a:r>
              <a:rPr kumimoji="1" lang="zh-CN" altLang="en-US" sz="2200" dirty="0"/>
              <a:t>，</a:t>
            </a:r>
            <a:r>
              <a:rPr kumimoji="1" lang="en-US" altLang="zh-CN" sz="2200" dirty="0"/>
              <a:t>CPU</a:t>
            </a:r>
            <a:r>
              <a:rPr kumimoji="1" lang="zh-CN" altLang="en-US" sz="2200" dirty="0"/>
              <a:t>上电后的异常级别不一定是</a:t>
            </a:r>
            <a:r>
              <a:rPr kumimoji="1" lang="en-US" altLang="zh-CN" sz="2200" dirty="0"/>
              <a:t>EL1</a:t>
            </a:r>
            <a:r>
              <a:rPr kumimoji="1" lang="zh-CN" altLang="en-US" sz="2200" dirty="0"/>
              <a:t>，如何切换异常级别？</a:t>
            </a:r>
            <a:endParaRPr kumimoji="1" lang="en-US" altLang="zh-CN" sz="2200" dirty="0"/>
          </a:p>
          <a:p>
            <a:r>
              <a:rPr kumimoji="1" lang="zh-CN" altLang="en-US" sz="2400" dirty="0"/>
              <a:t>设置页表并开启虚拟内存机制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页表该如何配置？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难点：开启地址翻译的前一行指令使用物理地址，开启后立即使用虚拟地址，前后如何衔接？</a:t>
            </a:r>
            <a:endParaRPr kumimoji="1" lang="en-US" altLang="zh-CN" sz="2000" dirty="0"/>
          </a:p>
          <a:p>
            <a:r>
              <a:rPr kumimoji="1" lang="zh-CN" altLang="en-US" sz="2400" dirty="0"/>
              <a:t>设置异常向量表并打开中断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异常向量表如何配置？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打开后，异常处理的指令流如何流动？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33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课程实验内核启动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913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86B71-8B09-FE4E-ACBD-68DFE2FC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启动代码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5CB3D-EE06-E94F-9B17-45DF7E65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608E91-CF2B-E845-965D-63EC449C1FE3}"/>
              </a:ext>
            </a:extLst>
          </p:cNvPr>
          <p:cNvSpPr txBox="1"/>
          <p:nvPr/>
        </p:nvSpPr>
        <p:spPr>
          <a:xfrm>
            <a:off x="611560" y="1288834"/>
            <a:ext cx="84249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➜ chcore-lab </a:t>
            </a:r>
            <a:r>
              <a:rPr lang="en-US" altLang="zh-CN" dirty="0"/>
              <a:t>$</a:t>
            </a:r>
            <a:r>
              <a:rPr lang="zh-CN" altLang="en-US" dirty="0"/>
              <a:t> cd kernel</a:t>
            </a:r>
            <a:r>
              <a:rPr lang="en-US" altLang="zh-CN" dirty="0"/>
              <a:t>/arch/aarch64</a:t>
            </a:r>
            <a:endParaRPr lang="zh-CN" altLang="en-US" dirty="0"/>
          </a:p>
          <a:p>
            <a:r>
              <a:rPr lang="zh-CN" altLang="en-US" dirty="0"/>
              <a:t>➜  </a:t>
            </a:r>
            <a:r>
              <a:rPr lang="en-US" altLang="zh-CN" dirty="0"/>
              <a:t>aarch64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ls</a:t>
            </a:r>
          </a:p>
          <a:p>
            <a:r>
              <a:rPr lang="en-US" altLang="zh-CN" dirty="0" err="1"/>
              <a:t>CMakeLists.txt</a:t>
            </a:r>
            <a:r>
              <a:rPr lang="en-US" altLang="zh-CN" dirty="0"/>
              <a:t> </a:t>
            </a:r>
            <a:r>
              <a:rPr lang="zh-CN" altLang="en-US" dirty="0"/>
              <a:t>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boot</a:t>
            </a:r>
            <a:r>
              <a:rPr lang="en-US" altLang="zh-CN" dirty="0"/>
              <a:t>     </a:t>
            </a:r>
            <a:r>
              <a:rPr lang="en-US" altLang="zh-CN" dirty="0" err="1"/>
              <a:t>head.S</a:t>
            </a:r>
            <a:r>
              <a:rPr lang="en-US" altLang="zh-CN" dirty="0"/>
              <a:t>     </a:t>
            </a:r>
            <a:r>
              <a:rPr lang="en-US" altLang="zh-CN" dirty="0" err="1"/>
              <a:t>main.c</a:t>
            </a:r>
            <a:r>
              <a:rPr lang="en-US" altLang="zh-CN" dirty="0"/>
              <a:t> 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plat</a:t>
            </a:r>
            <a:r>
              <a:rPr lang="en-US" altLang="zh-CN" dirty="0"/>
              <a:t>       </a:t>
            </a:r>
            <a:r>
              <a:rPr lang="en-US" altLang="zh-CN" dirty="0" err="1"/>
              <a:t>tools.S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/>
              <a:t>➜ 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 cd </a:t>
            </a:r>
            <a:r>
              <a:rPr lang="en-US" altLang="zh-CN" dirty="0"/>
              <a:t>arch/aarch64/boot/raspi3</a:t>
            </a:r>
            <a:endParaRPr lang="zh-CN" altLang="en-US" dirty="0"/>
          </a:p>
          <a:p>
            <a:r>
              <a:rPr lang="zh-CN" altLang="en-US" dirty="0"/>
              <a:t>➜  </a:t>
            </a:r>
            <a:r>
              <a:rPr lang="en-US" altLang="zh-CN" dirty="0"/>
              <a:t>raspi3</a:t>
            </a:r>
            <a:r>
              <a:rPr lang="zh-CN" altLang="en-US" dirty="0"/>
              <a:t> </a:t>
            </a:r>
            <a:r>
              <a:rPr lang="en-US" altLang="zh-CN" dirty="0"/>
              <a:t>$</a:t>
            </a:r>
            <a:r>
              <a:rPr lang="zh-CN" altLang="en-US" dirty="0"/>
              <a:t> ls</a:t>
            </a:r>
            <a:endParaRPr lang="en-US" altLang="zh-CN" dirty="0"/>
          </a:p>
          <a:p>
            <a:r>
              <a:rPr lang="en-US" altLang="zh-CN" dirty="0" err="1"/>
              <a:t>CMakeLists.txt</a:t>
            </a:r>
            <a:r>
              <a:rPr lang="zh-CN" altLang="en-US" dirty="0"/>
              <a:t>      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firmware       include        </a:t>
            </a:r>
            <a:r>
              <a:rPr lang="en-US" altLang="zh-CN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init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peripherals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8BCA0F-1EE4-2C45-8D80-F986C5273CAD}"/>
              </a:ext>
            </a:extLst>
          </p:cNvPr>
          <p:cNvSpPr/>
          <p:nvPr/>
        </p:nvSpPr>
        <p:spPr>
          <a:xfrm>
            <a:off x="539552" y="4033683"/>
            <a:ext cx="8424936" cy="113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两个涉及到的目录：</a:t>
            </a:r>
            <a:r>
              <a:rPr lang="en-US" altLang="zh-CN" b="1" dirty="0">
                <a:solidFill>
                  <a:schemeClr val="accent1"/>
                </a:solidFill>
              </a:rPr>
              <a:t>boot/raspi3</a:t>
            </a:r>
            <a:r>
              <a:rPr lang="zh-CN" altLang="en-US" b="1" dirty="0">
                <a:solidFill>
                  <a:schemeClr val="accent1"/>
                </a:solidFill>
              </a:rPr>
              <a:t> 和 </a:t>
            </a:r>
            <a:r>
              <a:rPr lang="en-US" altLang="zh-CN" b="1" dirty="0">
                <a:solidFill>
                  <a:schemeClr val="accent1"/>
                </a:solidFill>
              </a:rPr>
              <a:t>kernel</a:t>
            </a: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boot/raspi3</a:t>
            </a:r>
            <a:r>
              <a:rPr lang="zh-CN" altLang="en-US" sz="1600" dirty="0"/>
              <a:t>目录：</a:t>
            </a:r>
            <a:r>
              <a:rPr lang="en-US" altLang="zh-CN" sz="1600" dirty="0"/>
              <a:t>firmware</a:t>
            </a:r>
            <a:r>
              <a:rPr lang="zh-CN" altLang="en-US" sz="1600" dirty="0"/>
              <a:t>（</a:t>
            </a:r>
            <a:r>
              <a:rPr lang="en-US" altLang="zh-CN" sz="1600" dirty="0"/>
              <a:t>bootloader</a:t>
            </a:r>
            <a:r>
              <a:rPr lang="zh-CN" altLang="en-US" sz="1600" dirty="0"/>
              <a:t>），其余编译后放在 </a:t>
            </a:r>
            <a:r>
              <a:rPr lang="en-US" altLang="zh-CN" sz="1600" dirty="0"/>
              <a:t>.</a:t>
            </a:r>
            <a:r>
              <a:rPr lang="en-US" altLang="zh-CN" sz="1600" dirty="0" err="1"/>
              <a:t>init</a:t>
            </a:r>
            <a:r>
              <a:rPr lang="zh-CN" altLang="en-US" sz="1600" dirty="0"/>
              <a:t> 段（低地址范围）</a:t>
            </a:r>
            <a:endParaRPr lang="en-US" altLang="zh-CN" sz="16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kernel</a:t>
            </a:r>
            <a:r>
              <a:rPr lang="zh-CN" altLang="en-US" sz="1600" dirty="0"/>
              <a:t>目录：编译后放在 </a:t>
            </a:r>
            <a:r>
              <a:rPr lang="en-US" altLang="zh-CN" sz="1600" dirty="0"/>
              <a:t>.text</a:t>
            </a:r>
            <a:r>
              <a:rPr lang="zh-CN" altLang="en-US" sz="1600" dirty="0"/>
              <a:t> 段（高地址范围），</a:t>
            </a:r>
            <a:r>
              <a:rPr lang="en-US" altLang="zh-CN" sz="1600" dirty="0"/>
              <a:t>kernel</a:t>
            </a:r>
            <a:r>
              <a:rPr lang="zh-CN" altLang="en-US" sz="1600" dirty="0"/>
              <a:t>初始化代码入口在</a:t>
            </a:r>
            <a:r>
              <a:rPr lang="en-US" altLang="zh-CN" sz="1600" dirty="0"/>
              <a:t>arch/aarch64</a:t>
            </a:r>
          </a:p>
        </p:txBody>
      </p:sp>
    </p:spTree>
    <p:extLst>
      <p:ext uri="{BB962C8B-B14F-4D97-AF65-F5344CB8AC3E}">
        <p14:creationId xmlns:p14="http://schemas.microsoft.com/office/powerpoint/2010/main" val="13474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4FD71-A67A-F44C-9B62-5EC085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ChCore</a:t>
            </a:r>
            <a:r>
              <a:rPr kumimoji="1" lang="zh-CN" altLang="en-US" dirty="0"/>
              <a:t>内核的起始地址（编译脚本）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5E430-2F08-914C-A042-BF8AE799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57EE8C-381C-2E44-AABE-15B245763B6F}"/>
              </a:ext>
            </a:extLst>
          </p:cNvPr>
          <p:cNvSpPr/>
          <p:nvPr/>
        </p:nvSpPr>
        <p:spPr>
          <a:xfrm>
            <a:off x="5330130" y="1279930"/>
            <a:ext cx="3086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</a:t>
            </a:r>
            <a:r>
              <a:rPr lang="en-US" altLang="zh-CN" sz="1400" dirty="0" err="1">
                <a:solidFill>
                  <a:schemeClr val="accent1"/>
                </a:solidFill>
              </a:rPr>
              <a:t>linker.tpl.ld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1154B6-3E8C-9544-B90E-934D2785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0" y="1659154"/>
            <a:ext cx="4279900" cy="172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DF468A-0763-AB4C-BD94-B5B528E87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659154"/>
            <a:ext cx="3086100" cy="304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B8E242F-D4AB-E84F-AD01-4935D248864C}"/>
              </a:ext>
            </a:extLst>
          </p:cNvPr>
          <p:cNvSpPr/>
          <p:nvPr/>
        </p:nvSpPr>
        <p:spPr>
          <a:xfrm>
            <a:off x="760698" y="1276432"/>
            <a:ext cx="4027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kernel/arch/aarch64/boot/raspi3/include/</a:t>
            </a:r>
            <a:r>
              <a:rPr lang="en-US" altLang="zh-CN" sz="1400" dirty="0" err="1">
                <a:solidFill>
                  <a:schemeClr val="accent1"/>
                </a:solidFill>
              </a:rPr>
              <a:t>image.h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387EBC-59EE-1444-80E8-CD6AF7C14788}"/>
              </a:ext>
            </a:extLst>
          </p:cNvPr>
          <p:cNvSpPr/>
          <p:nvPr/>
        </p:nvSpPr>
        <p:spPr>
          <a:xfrm>
            <a:off x="4535488" y="5083111"/>
            <a:ext cx="460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CMakeLists.txt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ABCAD5A-E0C4-AE4C-9EFC-E5A01B5D7133}"/>
              </a:ext>
            </a:extLst>
          </p:cNvPr>
          <p:cNvCxnSpPr/>
          <p:nvPr/>
        </p:nvCxnSpPr>
        <p:spPr>
          <a:xfrm>
            <a:off x="6444208" y="3386354"/>
            <a:ext cx="12241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EC786DE-8943-7F82-7AC1-CE2240B595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45" b="42026"/>
          <a:stretch/>
        </p:blipFill>
        <p:spPr>
          <a:xfrm>
            <a:off x="652140" y="3483548"/>
            <a:ext cx="4279900" cy="15015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EFEB13-7833-D93A-DEC2-9509BF187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470" r="23244"/>
          <a:stretch/>
        </p:blipFill>
        <p:spPr>
          <a:xfrm>
            <a:off x="652140" y="4940438"/>
            <a:ext cx="4279900" cy="7130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91E5B8-C045-7CF3-BE38-8FC9377EA9FC}"/>
              </a:ext>
            </a:extLst>
          </p:cNvPr>
          <p:cNvSpPr txBox="1"/>
          <p:nvPr/>
        </p:nvSpPr>
        <p:spPr>
          <a:xfrm>
            <a:off x="1979712" y="399509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</a:rPr>
              <a:t>内核启动入口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274DCC-DF4F-57BD-3E39-55C0309010C3}"/>
              </a:ext>
            </a:extLst>
          </p:cNvPr>
          <p:cNvCxnSpPr/>
          <p:nvPr/>
        </p:nvCxnSpPr>
        <p:spPr>
          <a:xfrm flipH="1">
            <a:off x="3087708" y="3183154"/>
            <a:ext cx="2996460" cy="950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924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5E8F4-C451-3C4D-A1EA-CBABE5E5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内核运行的第一行代码：准备进入</a:t>
            </a:r>
            <a:r>
              <a:rPr kumimoji="1" lang="en-US" altLang="zh-CN" dirty="0"/>
              <a:t>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B268A-5686-9C44-960C-ADA1E50D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332BEE-2884-E545-AE0C-4097A5FA9594}"/>
              </a:ext>
            </a:extLst>
          </p:cNvPr>
          <p:cNvSpPr/>
          <p:nvPr/>
        </p:nvSpPr>
        <p:spPr>
          <a:xfrm>
            <a:off x="1114637" y="5407223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532131-A3D6-344D-8423-17E9381D8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129"/>
          <a:stretch/>
        </p:blipFill>
        <p:spPr>
          <a:xfrm>
            <a:off x="611560" y="1158461"/>
            <a:ext cx="5291100" cy="10574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C277F5-EB52-4745-8C49-ED0380A9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54" y="2354187"/>
            <a:ext cx="4465743" cy="30209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6F9186D-95D8-3F48-9332-018F2D442152}"/>
              </a:ext>
            </a:extLst>
          </p:cNvPr>
          <p:cNvSpPr/>
          <p:nvPr/>
        </p:nvSpPr>
        <p:spPr>
          <a:xfrm>
            <a:off x="5292080" y="303633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设置当前</a:t>
            </a:r>
            <a:r>
              <a:rPr lang="en-US" altLang="zh-CN" sz="1400" dirty="0">
                <a:solidFill>
                  <a:schemeClr val="accent1"/>
                </a:solidFill>
              </a:rPr>
              <a:t>EL</a:t>
            </a:r>
            <a:r>
              <a:rPr lang="zh-CN" altLang="en-US" sz="1400" dirty="0">
                <a:solidFill>
                  <a:schemeClr val="accent1"/>
                </a:solidFill>
              </a:rPr>
              <a:t>为</a:t>
            </a:r>
            <a:r>
              <a:rPr lang="en-US" altLang="zh-CN" sz="1400" dirty="0">
                <a:solidFill>
                  <a:schemeClr val="accent1"/>
                </a:solidFill>
              </a:rPr>
              <a:t>EL1</a:t>
            </a:r>
            <a:r>
              <a:rPr lang="zh-CN" altLang="en-US" sz="1400" dirty="0">
                <a:solidFill>
                  <a:schemeClr val="accent1"/>
                </a:solidFill>
              </a:rPr>
              <a:t>（内核的运行级）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7E9EA8-1297-3A42-A711-71516EFB272E}"/>
              </a:ext>
            </a:extLst>
          </p:cNvPr>
          <p:cNvSpPr/>
          <p:nvPr/>
        </p:nvSpPr>
        <p:spPr>
          <a:xfrm>
            <a:off x="5235173" y="3649588"/>
            <a:ext cx="32481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设置启动时用的栈（用于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的函数调用）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Stack size 4K=0x1000 because 4K is enough.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138DAD-3163-C34E-98EB-793E938B5C2E}"/>
              </a:ext>
            </a:extLst>
          </p:cNvPr>
          <p:cNvSpPr/>
          <p:nvPr/>
        </p:nvSpPr>
        <p:spPr>
          <a:xfrm>
            <a:off x="5292080" y="4248762"/>
            <a:ext cx="324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跳转到</a:t>
            </a:r>
            <a:r>
              <a:rPr lang="en-US" altLang="zh-CN" sz="1400" dirty="0">
                <a:solidFill>
                  <a:schemeClr val="accent1"/>
                </a:solidFill>
              </a:rPr>
              <a:t>C</a:t>
            </a:r>
            <a:r>
              <a:rPr lang="zh-CN" altLang="en-US" sz="1400" dirty="0">
                <a:solidFill>
                  <a:schemeClr val="accent1"/>
                </a:solidFill>
              </a:rPr>
              <a:t>代码（不再返回到</a:t>
            </a:r>
            <a:r>
              <a:rPr lang="en-US" altLang="zh-CN" sz="1400" dirty="0">
                <a:solidFill>
                  <a:schemeClr val="accent1"/>
                </a:solidFill>
              </a:rPr>
              <a:t>_start</a:t>
            </a:r>
            <a:r>
              <a:rPr lang="zh-CN" altLang="en-US" sz="1400" dirty="0">
                <a:solidFill>
                  <a:schemeClr val="accent1"/>
                </a:solidFill>
              </a:rPr>
              <a:t>函数）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F339B74-BBE0-E147-95AC-17A27AC841F3}"/>
              </a:ext>
            </a:extLst>
          </p:cNvPr>
          <p:cNvCxnSpPr/>
          <p:nvPr/>
        </p:nvCxnSpPr>
        <p:spPr>
          <a:xfrm flipH="1">
            <a:off x="1259632" y="2065412"/>
            <a:ext cx="792088" cy="4320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2EA8170-5A92-504E-9C5F-074A49272DD9}"/>
              </a:ext>
            </a:extLst>
          </p:cNvPr>
          <p:cNvSpPr/>
          <p:nvPr/>
        </p:nvSpPr>
        <p:spPr>
          <a:xfrm>
            <a:off x="6143836" y="1426534"/>
            <a:ext cx="29523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初始时</a:t>
            </a:r>
            <a:r>
              <a:rPr lang="en-US" altLang="zh-CN" sz="1400" dirty="0">
                <a:solidFill>
                  <a:schemeClr val="accent1"/>
                </a:solidFill>
              </a:rPr>
              <a:t>CPU</a:t>
            </a:r>
            <a:r>
              <a:rPr lang="zh-CN" altLang="en-US" sz="1400" dirty="0">
                <a:solidFill>
                  <a:schemeClr val="accent1"/>
                </a:solidFill>
              </a:rPr>
              <a:t>运行在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</a:p>
          <a:p>
            <a:r>
              <a:rPr lang="zh-CN" altLang="en-US" sz="1400" dirty="0">
                <a:solidFill>
                  <a:schemeClr val="accent1"/>
                </a:solidFill>
              </a:rPr>
              <a:t>（由硬件厂商决定）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r>
              <a:rPr lang="en-US" altLang="zh-CN" sz="1400" dirty="0">
                <a:solidFill>
                  <a:schemeClr val="accent1"/>
                </a:solidFill>
              </a:rPr>
              <a:t>Only let CPU-0 execute primary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7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A227D-CD0A-3549-827C-BF49AE87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788BAF-6DD0-4D4A-82FB-32794439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12" y="481236"/>
            <a:ext cx="3988091" cy="30963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E8EE29-4AE4-7B49-88A5-3B9C741D92C2}"/>
              </a:ext>
            </a:extLst>
          </p:cNvPr>
          <p:cNvSpPr/>
          <p:nvPr/>
        </p:nvSpPr>
        <p:spPr>
          <a:xfrm>
            <a:off x="4716016" y="1241923"/>
            <a:ext cx="3608252" cy="903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树莓派启动后，</a:t>
            </a:r>
            <a:r>
              <a:rPr lang="en-US" altLang="zh-CN" sz="1400" dirty="0">
                <a:solidFill>
                  <a:schemeClr val="accent1"/>
                </a:solidFill>
              </a:rPr>
              <a:t>CPU</a:t>
            </a:r>
            <a:r>
              <a:rPr lang="zh-CN" altLang="en-US" sz="1400" dirty="0">
                <a:solidFill>
                  <a:schemeClr val="accent1"/>
                </a:solidFill>
              </a:rPr>
              <a:t>运行在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</a:p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currentEL</a:t>
            </a:r>
            <a:r>
              <a:rPr lang="en-US" altLang="zh-CN" sz="1400" dirty="0">
                <a:solidFill>
                  <a:schemeClr val="accent1"/>
                </a:solidFill>
              </a:rPr>
              <a:t> is stored in a bit in </a:t>
            </a:r>
            <a:r>
              <a:rPr lang="en-US" altLang="zh-CN" sz="1400" dirty="0" err="1">
                <a:solidFill>
                  <a:schemeClr val="accent1"/>
                </a:solidFill>
              </a:rPr>
              <a:t>pstate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9B69D3-ACE0-3C4E-9838-B42AB7F4CBDE}"/>
              </a:ext>
            </a:extLst>
          </p:cNvPr>
          <p:cNvSpPr/>
          <p:nvPr/>
        </p:nvSpPr>
        <p:spPr>
          <a:xfrm>
            <a:off x="1369173" y="5296962"/>
            <a:ext cx="61526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hlinkClick r:id="rId4"/>
              </a:rPr>
              <a:t>https://github.com/s-matyukevich/raspberry-pi-os/blob/master/docs/lesson02/rpi-os.md</a:t>
            </a:r>
            <a:r>
              <a:rPr lang="zh-CN" altLang="en-US" sz="1100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C18354-71EE-0241-BCC3-0F457857F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30" y="3601362"/>
            <a:ext cx="3995566" cy="10926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FB86EF7-F4CB-C644-8DD4-F0EB6F6A6CC4}"/>
              </a:ext>
            </a:extLst>
          </p:cNvPr>
          <p:cNvSpPr/>
          <p:nvPr/>
        </p:nvSpPr>
        <p:spPr>
          <a:xfrm>
            <a:off x="4716016" y="2029408"/>
            <a:ext cx="3969272" cy="623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设置</a:t>
            </a:r>
            <a:r>
              <a:rPr lang="en-US" altLang="zh-CN" sz="1400" dirty="0">
                <a:solidFill>
                  <a:schemeClr val="accent1"/>
                </a:solidFill>
              </a:rPr>
              <a:t>scr_el3</a:t>
            </a:r>
            <a:r>
              <a:rPr lang="zh-CN" altLang="en-US" sz="1400" dirty="0">
                <a:solidFill>
                  <a:schemeClr val="accent1"/>
                </a:solidFill>
              </a:rPr>
              <a:t>寄存器：</a:t>
            </a:r>
            <a:r>
              <a:rPr lang="en-US" altLang="zh-CN" sz="1400" dirty="0">
                <a:solidFill>
                  <a:schemeClr val="accent1"/>
                </a:solidFill>
              </a:rPr>
              <a:t>NS</a:t>
            </a:r>
            <a:r>
              <a:rPr lang="zh-CN" altLang="en-US" sz="1400" dirty="0">
                <a:solidFill>
                  <a:schemeClr val="accent1"/>
                </a:solidFill>
              </a:rPr>
              <a:t>、</a:t>
            </a:r>
            <a:r>
              <a:rPr lang="en-US" altLang="zh-CN" sz="1400" dirty="0">
                <a:solidFill>
                  <a:schemeClr val="accent1"/>
                </a:solidFill>
              </a:rPr>
              <a:t>HCE</a:t>
            </a:r>
            <a:r>
              <a:rPr lang="zh-CN" altLang="en-US" sz="1400" dirty="0">
                <a:solidFill>
                  <a:schemeClr val="accent1"/>
                </a:solidFill>
              </a:rPr>
              <a:t>、</a:t>
            </a:r>
            <a:r>
              <a:rPr lang="en-US" altLang="zh-CN" sz="1400" dirty="0">
                <a:solidFill>
                  <a:schemeClr val="accent1"/>
                </a:solidFill>
              </a:rPr>
              <a:t>RW</a:t>
            </a:r>
            <a:r>
              <a:rPr lang="zh-CN" altLang="en-US" sz="1400" dirty="0">
                <a:solidFill>
                  <a:schemeClr val="accent1"/>
                </a:solidFill>
              </a:rPr>
              <a:t>（后一页）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Cannot directly use ORR on scr_el3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86EB73-8908-AD48-8661-A33C51574062}"/>
              </a:ext>
            </a:extLst>
          </p:cNvPr>
          <p:cNvSpPr/>
          <p:nvPr/>
        </p:nvSpPr>
        <p:spPr>
          <a:xfrm>
            <a:off x="4716016" y="2497460"/>
            <a:ext cx="398809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为</a:t>
            </a:r>
            <a:r>
              <a:rPr lang="en-US" altLang="zh-CN" sz="1400" dirty="0" err="1">
                <a:solidFill>
                  <a:schemeClr val="accent1"/>
                </a:solidFill>
              </a:rPr>
              <a:t>eret</a:t>
            </a:r>
            <a:r>
              <a:rPr lang="zh-CN" altLang="en-US" sz="1400" dirty="0">
                <a:solidFill>
                  <a:schemeClr val="accent1"/>
                </a:solidFill>
              </a:rPr>
              <a:t>做准备：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1.</a:t>
            </a:r>
            <a:r>
              <a:rPr lang="zh-CN" altLang="en-US" sz="1400" dirty="0">
                <a:solidFill>
                  <a:schemeClr val="accent1"/>
                </a:solidFill>
              </a:rPr>
              <a:t> 设置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  <a:r>
              <a:rPr lang="zh-CN" altLang="en-US" sz="1400" dirty="0">
                <a:solidFill>
                  <a:schemeClr val="accent1"/>
                </a:solidFill>
              </a:rPr>
              <a:t>的</a:t>
            </a:r>
            <a:r>
              <a:rPr lang="en-US" altLang="zh-CN" sz="1400" dirty="0">
                <a:solidFill>
                  <a:schemeClr val="accent1"/>
                </a:solidFill>
              </a:rPr>
              <a:t>exception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link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register</a:t>
            </a:r>
            <a:r>
              <a:rPr lang="zh-CN" altLang="en-US" sz="1400" dirty="0">
                <a:solidFill>
                  <a:schemeClr val="accent1"/>
                </a:solidFill>
              </a:rPr>
              <a:t>（返回地址）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2.</a:t>
            </a:r>
            <a:r>
              <a:rPr lang="zh-CN" altLang="en-US" sz="1400" dirty="0">
                <a:solidFill>
                  <a:schemeClr val="accent1"/>
                </a:solidFill>
              </a:rPr>
              <a:t> 设置</a:t>
            </a:r>
            <a:r>
              <a:rPr lang="en-US" altLang="zh-CN" sz="1400" dirty="0">
                <a:solidFill>
                  <a:schemeClr val="accent1"/>
                </a:solidFill>
              </a:rPr>
              <a:t>EL3</a:t>
            </a:r>
            <a:r>
              <a:rPr lang="zh-CN" altLang="en-US" sz="1400" dirty="0">
                <a:solidFill>
                  <a:schemeClr val="accent1"/>
                </a:solidFill>
              </a:rPr>
              <a:t>的状态寄存器</a:t>
            </a:r>
            <a:r>
              <a:rPr lang="en-US" altLang="zh-CN" sz="1400" dirty="0">
                <a:solidFill>
                  <a:schemeClr val="accent1"/>
                </a:solidFill>
              </a:rPr>
              <a:t>SPSR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（</a:t>
            </a:r>
            <a:r>
              <a:rPr lang="en-US" altLang="zh-CN" sz="1400" dirty="0">
                <a:solidFill>
                  <a:schemeClr val="accent1"/>
                </a:solidFill>
              </a:rPr>
              <a:t>D: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debug;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A: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error;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interrupt;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F: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fast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interrupt</a:t>
            </a:r>
            <a:r>
              <a:rPr lang="zh-CN" altLang="en-US" sz="1400" dirty="0">
                <a:solidFill>
                  <a:schemeClr val="accent1"/>
                </a:solidFill>
              </a:rPr>
              <a:t>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D45E4B-F2BB-0A44-BD45-7C5971A42AE1}"/>
              </a:ext>
            </a:extLst>
          </p:cNvPr>
          <p:cNvSpPr/>
          <p:nvPr/>
        </p:nvSpPr>
        <p:spPr>
          <a:xfrm>
            <a:off x="4734439" y="3746356"/>
            <a:ext cx="3988090" cy="903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isb</a:t>
            </a:r>
            <a:r>
              <a:rPr lang="en-US" altLang="zh-CN" sz="1400" dirty="0">
                <a:solidFill>
                  <a:schemeClr val="accent1"/>
                </a:solidFill>
              </a:rPr>
              <a:t>: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memory</a:t>
            </a:r>
            <a:r>
              <a:rPr lang="zh-CN" altLang="en-US" sz="1400" dirty="0">
                <a:solidFill>
                  <a:schemeClr val="accent1"/>
                </a:solidFill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</a:rPr>
              <a:t>barrier</a:t>
            </a:r>
            <a:r>
              <a:rPr lang="zh-CN" altLang="en-US" sz="1400" dirty="0">
                <a:solidFill>
                  <a:schemeClr val="accent1"/>
                </a:solidFill>
              </a:rPr>
              <a:t>，保证顺序执行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eret</a:t>
            </a:r>
            <a:r>
              <a:rPr lang="zh-CN" altLang="en-US" sz="1400" dirty="0">
                <a:solidFill>
                  <a:schemeClr val="accent1"/>
                </a:solidFill>
              </a:rPr>
              <a:t>，跳到 </a:t>
            </a:r>
            <a:r>
              <a:rPr lang="en-US" altLang="zh-CN" sz="1400" dirty="0">
                <a:solidFill>
                  <a:schemeClr val="accent1"/>
                </a:solidFill>
              </a:rPr>
              <a:t>.</a:t>
            </a:r>
            <a:r>
              <a:rPr lang="en-US" altLang="zh-CN" sz="1400" dirty="0" err="1">
                <a:solidFill>
                  <a:schemeClr val="accent1"/>
                </a:solidFill>
              </a:rPr>
              <a:t>Ltarget</a:t>
            </a:r>
            <a:r>
              <a:rPr lang="zh-CN" altLang="en-US" sz="1400" dirty="0">
                <a:solidFill>
                  <a:schemeClr val="accent1"/>
                </a:solidFill>
              </a:rPr>
              <a:t>，同时进入</a:t>
            </a:r>
            <a:r>
              <a:rPr lang="en-US" altLang="zh-CN" sz="1400" dirty="0">
                <a:solidFill>
                  <a:schemeClr val="accent1"/>
                </a:solidFill>
              </a:rPr>
              <a:t>EL1</a:t>
            </a:r>
          </a:p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accent1"/>
                </a:solidFill>
              </a:rPr>
              <a:t>Eret</a:t>
            </a:r>
            <a:r>
              <a:rPr lang="en-US" altLang="zh-CN" sz="1400" dirty="0">
                <a:solidFill>
                  <a:schemeClr val="accent1"/>
                </a:solidFill>
              </a:rPr>
              <a:t> only accepts jumping from high-</a:t>
            </a:r>
            <a:r>
              <a:rPr lang="en-US" altLang="zh-CN" sz="1400" dirty="0" err="1">
                <a:solidFill>
                  <a:schemeClr val="accent1"/>
                </a:solidFill>
              </a:rPr>
              <a:t>el</a:t>
            </a:r>
            <a:r>
              <a:rPr lang="en-US" altLang="zh-CN" sz="1400" dirty="0">
                <a:solidFill>
                  <a:schemeClr val="accent1"/>
                </a:solidFill>
              </a:rPr>
              <a:t> to low-</a:t>
            </a:r>
            <a:r>
              <a:rPr lang="en-US" altLang="zh-CN" sz="1400" dirty="0" err="1">
                <a:solidFill>
                  <a:schemeClr val="accent1"/>
                </a:solidFill>
              </a:rPr>
              <a:t>el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FDD62A6-3027-3B41-B973-E1BB0719FAE1}"/>
              </a:ext>
            </a:extLst>
          </p:cNvPr>
          <p:cNvSpPr/>
          <p:nvPr/>
        </p:nvSpPr>
        <p:spPr>
          <a:xfrm>
            <a:off x="4734439" y="4433387"/>
            <a:ext cx="3988090" cy="34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</a:rPr>
              <a:t>ret:</a:t>
            </a:r>
            <a:r>
              <a:rPr lang="zh-CN" altLang="en-US" sz="1400" dirty="0">
                <a:solidFill>
                  <a:schemeClr val="accent1"/>
                </a:solidFill>
              </a:rPr>
              <a:t> 返回到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r>
              <a:rPr lang="zh-CN" altLang="en-US" sz="1400" dirty="0">
                <a:solidFill>
                  <a:schemeClr val="accent1"/>
                </a:solidFill>
              </a:rPr>
              <a:t>的</a:t>
            </a:r>
            <a:r>
              <a:rPr lang="en-US" altLang="zh-CN" sz="1400" dirty="0">
                <a:solidFill>
                  <a:schemeClr val="accent1"/>
                </a:solidFill>
              </a:rPr>
              <a:t>50</a:t>
            </a:r>
            <a:r>
              <a:rPr lang="zh-CN" altLang="en-US" sz="1400" dirty="0">
                <a:solidFill>
                  <a:schemeClr val="accent1"/>
                </a:solidFill>
              </a:rPr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228300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1C9EE9-6A6D-1B46-8F2D-C7C372F0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2A9935-1D8F-3143-8AF3-D3026C85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09228"/>
            <a:ext cx="7064352" cy="4573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7B8B97D-5CF5-524C-B4B9-2695DB98631D}"/>
              </a:ext>
            </a:extLst>
          </p:cNvPr>
          <p:cNvSpPr/>
          <p:nvPr/>
        </p:nvSpPr>
        <p:spPr>
          <a:xfrm>
            <a:off x="152400" y="5291916"/>
            <a:ext cx="88391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>
                <a:hlinkClick r:id="rId3"/>
              </a:rPr>
              <a:t>https://developer.arm.com/documentation/ddi0500/j/System-Control/AArch64-register-descriptions/Secure-Configuration-Registe</a:t>
            </a:r>
            <a:r>
              <a:rPr lang="en-US" altLang="zh-CN" sz="1100" dirty="0">
                <a:hlinkClick r:id="rId3"/>
              </a:rPr>
              <a:t>r</a:t>
            </a:r>
            <a:r>
              <a:rPr lang="zh-CN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014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37DBE-68EA-8145-A711-37E18EA0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9620880-07B0-1D40-8F85-469EF4EE4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340029"/>
              </p:ext>
            </p:extLst>
          </p:nvPr>
        </p:nvGraphicFramePr>
        <p:xfrm>
          <a:off x="457400" y="1345332"/>
          <a:ext cx="8358100" cy="3611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43591">
                  <a:extLst>
                    <a:ext uri="{9D8B030D-6E8A-4147-A177-3AD203B41FA5}">
                      <a16:colId xmlns:a16="http://schemas.microsoft.com/office/drawing/2014/main" val="2234072043"/>
                    </a:ext>
                  </a:extLst>
                </a:gridCol>
                <a:gridCol w="377838">
                  <a:extLst>
                    <a:ext uri="{9D8B030D-6E8A-4147-A177-3AD203B41FA5}">
                      <a16:colId xmlns:a16="http://schemas.microsoft.com/office/drawing/2014/main" val="74071782"/>
                    </a:ext>
                  </a:extLst>
                </a:gridCol>
                <a:gridCol w="6936671">
                  <a:extLst>
                    <a:ext uri="{9D8B030D-6E8A-4147-A177-3AD203B41FA5}">
                      <a16:colId xmlns:a16="http://schemas.microsoft.com/office/drawing/2014/main" val="3876307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Bit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Semantic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0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[10]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RW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idth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control for lower exception levels.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08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Lower levels are all AArch32.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The next lower level is AArch64.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50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[8]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HCE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</a:t>
                      </a:r>
                      <a:r>
                        <a:rPr lang="en-US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ervisor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Call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" altLang="zh-CN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nable</a:t>
                      </a:r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This bit enables the use of HVC instructions.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0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HVC instruction is undefined at all exception levels.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The HVC instruction is enabled at EL1, EL2 or EL3.</a:t>
                      </a:r>
                      <a:endParaRPr lang="zh-CN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27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effectLst/>
                        </a:rPr>
                        <a:t>[0]</a:t>
                      </a: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" altLang="zh-CN" sz="1400" b="0" kern="1200" dirty="0">
                          <a:solidFill>
                            <a:schemeClr val="dk1"/>
                          </a:solidFill>
                          <a:effectLst/>
                        </a:rPr>
                        <a:t>NS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Non-Secure bit. The possible values are. The possible values are: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68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0:</a:t>
                      </a:r>
                    </a:p>
                    <a:p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1: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EL0 and EL1 are in Secure state, memory accesses from those exception levels can access Secure memory. This is the reset value.</a:t>
                      </a:r>
                    </a:p>
                    <a:p>
                      <a:r>
                        <a:rPr lang="en" altLang="zh-CN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EL0 and EL1 are in Non-secure state, memory accesses from those exception levels cannot access Secure memory.</a:t>
                      </a:r>
                      <a:endParaRPr lang="zh-CN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653910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C587F889-D544-514A-8C92-08F9877B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小知识</a:t>
            </a:r>
          </a:p>
        </p:txBody>
      </p:sp>
    </p:spTree>
    <p:extLst>
      <p:ext uri="{BB962C8B-B14F-4D97-AF65-F5344CB8AC3E}">
        <p14:creationId xmlns:p14="http://schemas.microsoft.com/office/powerpoint/2010/main" val="399470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8FF88-4046-9A47-8392-A9C20AD8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2F0DFD-2F0C-9747-8EC0-51037A908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593361"/>
            <a:ext cx="3816424" cy="11521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E7705D-EE0E-B649-B48B-CBE79AE33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593361"/>
            <a:ext cx="3684191" cy="25202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F328D39-9BE5-274B-9B93-4F5EC06EE124}"/>
              </a:ext>
            </a:extLst>
          </p:cNvPr>
          <p:cNvSpPr/>
          <p:nvPr/>
        </p:nvSpPr>
        <p:spPr>
          <a:xfrm>
            <a:off x="4883695" y="213234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init_c.c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9FCF5C-E030-8046-9EA1-9FB44D9B7CD5}"/>
              </a:ext>
            </a:extLst>
          </p:cNvPr>
          <p:cNvSpPr/>
          <p:nvPr/>
        </p:nvSpPr>
        <p:spPr>
          <a:xfrm>
            <a:off x="755575" y="213233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start.S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942792-90D3-CF44-9B9C-1F4CD5E58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817839"/>
            <a:ext cx="3816424" cy="368392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97BEC87-D5A4-A247-8AC5-F09E7AEF3361}"/>
              </a:ext>
            </a:extLst>
          </p:cNvPr>
          <p:cNvSpPr/>
          <p:nvPr/>
        </p:nvSpPr>
        <p:spPr>
          <a:xfrm>
            <a:off x="489724" y="3577580"/>
            <a:ext cx="3908147" cy="246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accent1"/>
                </a:solidFill>
              </a:rPr>
              <a:t>设置栈为</a:t>
            </a:r>
            <a:r>
              <a:rPr lang="en-US" altLang="zh-CN" sz="1600" dirty="0" err="1">
                <a:solidFill>
                  <a:schemeClr val="accent1"/>
                </a:solidFill>
              </a:rPr>
              <a:t>boot_cpu_stack</a:t>
            </a:r>
            <a:r>
              <a:rPr lang="zh-CN" altLang="en-US" sz="1600" dirty="0">
                <a:solidFill>
                  <a:schemeClr val="accent1"/>
                </a:solidFill>
              </a:rPr>
              <a:t>，之后就可以调用</a:t>
            </a:r>
            <a:r>
              <a:rPr lang="en-US" altLang="zh-CN" sz="1600" dirty="0">
                <a:solidFill>
                  <a:schemeClr val="accent1"/>
                </a:solidFill>
              </a:rPr>
              <a:t>C</a:t>
            </a:r>
            <a:r>
              <a:rPr lang="zh-CN" altLang="en-US" sz="1600" dirty="0">
                <a:solidFill>
                  <a:schemeClr val="accent1"/>
                </a:solidFill>
              </a:rPr>
              <a:t>函数了。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</a:rPr>
              <a:t>问：为什么调</a:t>
            </a:r>
            <a:r>
              <a:rPr lang="en-US" altLang="zh-CN" sz="1600" dirty="0">
                <a:solidFill>
                  <a:schemeClr val="accent1"/>
                </a:solidFill>
              </a:rPr>
              <a:t>C</a:t>
            </a:r>
            <a:r>
              <a:rPr lang="zh-CN" altLang="en-US" sz="1600" dirty="0">
                <a:solidFill>
                  <a:schemeClr val="accent1"/>
                </a:solidFill>
              </a:rPr>
              <a:t>函数之前要设置栈？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</a:rPr>
              <a:t>问：栈的大小是多少？为什么够？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accent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chemeClr val="accent1"/>
                </a:solidFill>
              </a:rPr>
              <a:t>Code in /boot runs in low </a:t>
            </a:r>
            <a:r>
              <a:rPr lang="en-US" altLang="zh-CN" sz="1600" dirty="0" err="1">
                <a:solidFill>
                  <a:schemeClr val="accent1"/>
                </a:solidFill>
              </a:rPr>
              <a:t>addr</a:t>
            </a:r>
            <a:r>
              <a:rPr lang="en-US" altLang="zh-CN" sz="1600" dirty="0">
                <a:solidFill>
                  <a:schemeClr val="accent1"/>
                </a:solidFill>
              </a:rPr>
              <a:t>. Code in /kernel runs in high </a:t>
            </a:r>
            <a:r>
              <a:rPr lang="en-US" altLang="zh-CN" sz="1600" dirty="0" err="1">
                <a:solidFill>
                  <a:schemeClr val="accent1"/>
                </a:solidFill>
              </a:rPr>
              <a:t>addr</a:t>
            </a:r>
            <a:r>
              <a:rPr lang="en-US" altLang="zh-CN" sz="1600" dirty="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0733B21-C060-5244-9303-9984497E266D}"/>
              </a:ext>
            </a:extLst>
          </p:cNvPr>
          <p:cNvCxnSpPr>
            <a:cxnSpLocks/>
          </p:cNvCxnSpPr>
          <p:nvPr/>
        </p:nvCxnSpPr>
        <p:spPr>
          <a:xfrm flipV="1">
            <a:off x="1835696" y="2065412"/>
            <a:ext cx="2880320" cy="3600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6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8F2EC-F6AE-0F49-B2B5-00AF8585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47D3B-D173-C646-AA1C-73A90B7D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0324"/>
            <a:ext cx="4454872" cy="267135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A59DF98-19D6-9344-9186-229A6052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跳转到高地址运行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5D34C7-45F4-6F45-9F71-1F7D92D844D5}"/>
              </a:ext>
            </a:extLst>
          </p:cNvPr>
          <p:cNvSpPr/>
          <p:nvPr/>
        </p:nvSpPr>
        <p:spPr>
          <a:xfrm>
            <a:off x="822412" y="4560948"/>
            <a:ext cx="7499176" cy="42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accent1"/>
                </a:solidFill>
              </a:rPr>
              <a:t>start_kernel</a:t>
            </a:r>
            <a:r>
              <a:rPr lang="zh-CN" altLang="en-US" dirty="0">
                <a:solidFill>
                  <a:schemeClr val="accent1"/>
                </a:solidFill>
              </a:rPr>
              <a:t>位于高虚拟地址：</a:t>
            </a:r>
            <a:r>
              <a:rPr lang="en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0xffffff0000000000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init_end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7BE6FD-9883-2342-A38B-57463ECF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48" y="1770323"/>
            <a:ext cx="3373884" cy="26713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23557F5-FB9F-3149-A4DA-479152F1F550}"/>
              </a:ext>
            </a:extLst>
          </p:cNvPr>
          <p:cNvSpPr/>
          <p:nvPr/>
        </p:nvSpPr>
        <p:spPr>
          <a:xfrm>
            <a:off x="5473079" y="1409516"/>
            <a:ext cx="3059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kernel/arch/aarch64/boot/</a:t>
            </a:r>
            <a:r>
              <a:rPr lang="en-US" altLang="zh-CN" sz="1400" dirty="0" err="1">
                <a:solidFill>
                  <a:schemeClr val="accent1"/>
                </a:solidFill>
              </a:rPr>
              <a:t>linker.tpl.ld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8A6818-E05B-5C4C-ACA7-C14BEA3B8F4B}"/>
              </a:ext>
            </a:extLst>
          </p:cNvPr>
          <p:cNvSpPr/>
          <p:nvPr/>
        </p:nvSpPr>
        <p:spPr>
          <a:xfrm>
            <a:off x="971600" y="1409517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kernel/arch/aarch64/</a:t>
            </a:r>
            <a:r>
              <a:rPr lang="en-US" altLang="zh-CN" sz="1400" dirty="0" err="1">
                <a:solidFill>
                  <a:schemeClr val="accent1"/>
                </a:solidFill>
              </a:rPr>
              <a:t>head.S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FFC413-2C5E-1E42-927A-444D09082FD2}"/>
              </a:ext>
            </a:extLst>
          </p:cNvPr>
          <p:cNvSpPr/>
          <p:nvPr/>
        </p:nvSpPr>
        <p:spPr>
          <a:xfrm>
            <a:off x="499245" y="4934081"/>
            <a:ext cx="8164288" cy="780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问：</a:t>
            </a:r>
            <a:r>
              <a:rPr lang="en-US" altLang="zh-CN" dirty="0" err="1">
                <a:solidFill>
                  <a:schemeClr val="accent1"/>
                </a:solidFill>
              </a:rPr>
              <a:t>start_kernel</a:t>
            </a:r>
            <a:r>
              <a:rPr lang="zh-CN" altLang="en-US" dirty="0">
                <a:solidFill>
                  <a:schemeClr val="accent1"/>
                </a:solidFill>
              </a:rPr>
              <a:t>函数在物理内存中实际上紧邻着</a:t>
            </a:r>
            <a:r>
              <a:rPr lang="en-US" altLang="zh-CN" dirty="0" err="1">
                <a:solidFill>
                  <a:schemeClr val="accent1"/>
                </a:solidFill>
              </a:rPr>
              <a:t>init</a:t>
            </a:r>
            <a:r>
              <a:rPr lang="zh-CN" altLang="en-US" dirty="0">
                <a:solidFill>
                  <a:schemeClr val="accent1"/>
                </a:solidFill>
              </a:rPr>
              <a:t>（在低地址），为什么可以跳到高地址段执行它？</a:t>
            </a:r>
            <a:endParaRPr lang="zh-CN" alt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86BBF25-4491-9647-8DBB-C0401E4A7F25}"/>
              </a:ext>
            </a:extLst>
          </p:cNvPr>
          <p:cNvCxnSpPr>
            <a:cxnSpLocks/>
          </p:cNvCxnSpPr>
          <p:nvPr/>
        </p:nvCxnSpPr>
        <p:spPr>
          <a:xfrm flipH="1">
            <a:off x="5940152" y="4153644"/>
            <a:ext cx="2499450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52DBC07-1B33-3D45-8084-02A0D5D90A7E}"/>
              </a:ext>
            </a:extLst>
          </p:cNvPr>
          <p:cNvCxnSpPr>
            <a:cxnSpLocks/>
          </p:cNvCxnSpPr>
          <p:nvPr/>
        </p:nvCxnSpPr>
        <p:spPr>
          <a:xfrm>
            <a:off x="6949244" y="4153643"/>
            <a:ext cx="0" cy="4611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70010295-17BC-5F49-9076-D8AAFCC01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19022"/>
            <a:ext cx="2492135" cy="1005728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DEDAAAB-2908-484D-90D0-261BF51316F8}"/>
              </a:ext>
            </a:extLst>
          </p:cNvPr>
          <p:cNvCxnSpPr>
            <a:cxnSpLocks/>
          </p:cNvCxnSpPr>
          <p:nvPr/>
        </p:nvCxnSpPr>
        <p:spPr>
          <a:xfrm flipH="1">
            <a:off x="6920649" y="955704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CDCE9F3-7CB8-C546-9622-006A8ACAC204}"/>
              </a:ext>
            </a:extLst>
          </p:cNvPr>
          <p:cNvCxnSpPr>
            <a:cxnSpLocks/>
          </p:cNvCxnSpPr>
          <p:nvPr/>
        </p:nvCxnSpPr>
        <p:spPr>
          <a:xfrm flipH="1">
            <a:off x="899592" y="3793604"/>
            <a:ext cx="2567565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2C5D8A3-6095-6545-9ABB-BF8FE25ED49E}"/>
              </a:ext>
            </a:extLst>
          </p:cNvPr>
          <p:cNvSpPr txBox="1"/>
          <p:nvPr/>
        </p:nvSpPr>
        <p:spPr>
          <a:xfrm>
            <a:off x="3491881" y="3562771"/>
            <a:ext cx="1584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换栈：高地址区域</a:t>
            </a:r>
          </a:p>
        </p:txBody>
      </p:sp>
    </p:spTree>
    <p:extLst>
      <p:ext uri="{BB962C8B-B14F-4D97-AF65-F5344CB8AC3E}">
        <p14:creationId xmlns:p14="http://schemas.microsoft.com/office/powerpoint/2010/main" val="23947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26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D0C4E0-4592-554D-B5AF-F448BEE3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5332"/>
            <a:ext cx="3919062" cy="40063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ADA577-4119-3145-B8FE-D6D7C682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590" y="1345332"/>
            <a:ext cx="4710038" cy="400634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C68961D-59A8-5440-935D-5723DD26E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回到 </a:t>
            </a:r>
            <a:r>
              <a:rPr kumimoji="1" lang="en-US" altLang="zh-CN" dirty="0" err="1"/>
              <a:t>init_c</a:t>
            </a:r>
            <a:r>
              <a:rPr kumimoji="1" lang="zh-CN" altLang="en-US" dirty="0"/>
              <a:t>：页表初始化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707BD6C-7CBE-494B-98EB-CFAC25275ED6}"/>
              </a:ext>
            </a:extLst>
          </p:cNvPr>
          <p:cNvSpPr/>
          <p:nvPr/>
        </p:nvSpPr>
        <p:spPr>
          <a:xfrm>
            <a:off x="6660232" y="3382846"/>
            <a:ext cx="936104" cy="410758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7B0CA-A680-3A4A-AA86-8183EDF0D42D}"/>
              </a:ext>
            </a:extLst>
          </p:cNvPr>
          <p:cNvSpPr txBox="1"/>
          <p:nvPr/>
        </p:nvSpPr>
        <p:spPr>
          <a:xfrm>
            <a:off x="7595241" y="3434336"/>
            <a:ext cx="1153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为什么是</a:t>
            </a:r>
            <a:r>
              <a:rPr lang="en-US" altLang="zh-CN" sz="1200" dirty="0">
                <a:solidFill>
                  <a:srgbClr val="FFFF00"/>
                </a:solidFill>
              </a:rPr>
              <a:t>2M</a:t>
            </a:r>
            <a:r>
              <a:rPr lang="zh-CN" altLang="en-US" sz="1200" dirty="0">
                <a:solidFill>
                  <a:srgbClr val="FFFF00"/>
                </a:solidFill>
              </a:rPr>
              <a:t>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128970-6040-1E48-B489-186F4D91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09" y="228866"/>
            <a:ext cx="2810863" cy="13354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2213BD-5FE9-7245-91DC-B08577955233}"/>
              </a:ext>
            </a:extLst>
          </p:cNvPr>
          <p:cNvSpPr txBox="1"/>
          <p:nvPr/>
        </p:nvSpPr>
        <p:spPr>
          <a:xfrm>
            <a:off x="6588224" y="4988085"/>
            <a:ext cx="2449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TTBR0</a:t>
            </a:r>
            <a:r>
              <a:rPr lang="zh-CN" altLang="en-US" sz="1200" dirty="0">
                <a:solidFill>
                  <a:srgbClr val="FFFF00"/>
                </a:solidFill>
              </a:rPr>
              <a:t>页表（低地址使用）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CF1486-6CA0-254C-B757-9378B92AB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809" y="1790253"/>
            <a:ext cx="2810863" cy="7027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A6BB93-FB12-2FD0-4AFD-C8C7D2F63E93}"/>
              </a:ext>
            </a:extLst>
          </p:cNvPr>
          <p:cNvSpPr/>
          <p:nvPr/>
        </p:nvSpPr>
        <p:spPr>
          <a:xfrm>
            <a:off x="5112060" y="5389477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</a:rPr>
              <a:t>boot/raspi3/</a:t>
            </a:r>
            <a:r>
              <a:rPr lang="en-US" altLang="zh-CN" sz="1400" dirty="0" err="1">
                <a:solidFill>
                  <a:schemeClr val="accent1"/>
                </a:solidFill>
              </a:rPr>
              <a:t>init</a:t>
            </a:r>
            <a:r>
              <a:rPr lang="en-US" altLang="zh-CN" sz="1400" dirty="0">
                <a:solidFill>
                  <a:schemeClr val="accent1"/>
                </a:solidFill>
              </a:rPr>
              <a:t>/</a:t>
            </a:r>
            <a:r>
              <a:rPr lang="en-US" altLang="zh-CN" sz="1400" dirty="0" err="1">
                <a:solidFill>
                  <a:schemeClr val="accent1"/>
                </a:solidFill>
              </a:rPr>
              <a:t>mmu.c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灯片编号占位符 5">
            <a:extLst>
              <a:ext uri="{FF2B5EF4-FFF2-40B4-BE49-F238E27FC236}">
                <a16:creationId xmlns:a16="http://schemas.microsoft.com/office/drawing/2014/main" id="{152D79CE-51BE-044A-8D9D-AF1B015A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D5873A-672E-6E40-BA99-B250F1FC384E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201731" name="Rectangle 33">
            <a:extLst>
              <a:ext uri="{FF2B5EF4-FFF2-40B4-BE49-F238E27FC236}">
                <a16:creationId xmlns:a16="http://schemas.microsoft.com/office/drawing/2014/main" id="{16E84EAE-1619-994E-BB61-9FB74696D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</a:t>
            </a:r>
            <a:r>
              <a:rPr kumimoji="1" lang="en-US" altLang="zh-CN" dirty="0"/>
              <a:t>2M</a:t>
            </a:r>
            <a:r>
              <a:rPr kumimoji="1" lang="zh-CN" altLang="en-US" dirty="0"/>
              <a:t>大页与</a:t>
            </a:r>
            <a:r>
              <a:rPr kumimoji="1" lang="en-US" altLang="zh-CN" dirty="0"/>
              <a:t>L2</a:t>
            </a:r>
            <a:r>
              <a:rPr kumimoji="1" lang="zh-CN" altLang="en-US" dirty="0"/>
              <a:t>页表项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内容占位符 5">
            <a:extLst>
              <a:ext uri="{FF2B5EF4-FFF2-40B4-BE49-F238E27FC236}">
                <a16:creationId xmlns:a16="http://schemas.microsoft.com/office/drawing/2014/main" id="{DD781980-012A-18D2-743C-42D13DB34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8" b="35956"/>
          <a:stretch/>
        </p:blipFill>
        <p:spPr>
          <a:xfrm>
            <a:off x="1259631" y="4279539"/>
            <a:ext cx="6624737" cy="1011296"/>
          </a:xfrm>
        </p:spPr>
      </p:pic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93652B4E-3AA6-6963-6F66-89DB21F7D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86832"/>
            <a:ext cx="6624736" cy="25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3189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3A223-5653-CF4D-974C-E5300F2C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E524C5-AB15-C344-B50F-FA96AD0F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489348"/>
            <a:ext cx="3951243" cy="22322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B56016-9238-2542-A2CA-ADE3E76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25" y="1489348"/>
            <a:ext cx="4372227" cy="3719006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C810A32-C898-2C4D-AC1B-6A3F63E9BE32}"/>
              </a:ext>
            </a:extLst>
          </p:cNvPr>
          <p:cNvCxnSpPr>
            <a:cxnSpLocks/>
          </p:cNvCxnSpPr>
          <p:nvPr/>
        </p:nvCxnSpPr>
        <p:spPr>
          <a:xfrm flipH="1">
            <a:off x="5862478" y="3433564"/>
            <a:ext cx="2824322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23FEF9E-9168-774F-ABCA-6DA1D59F772C}"/>
              </a:ext>
            </a:extLst>
          </p:cNvPr>
          <p:cNvCxnSpPr>
            <a:cxnSpLocks/>
          </p:cNvCxnSpPr>
          <p:nvPr/>
        </p:nvCxnSpPr>
        <p:spPr>
          <a:xfrm flipH="1">
            <a:off x="1331640" y="4873724"/>
            <a:ext cx="2304256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01CAD359-FC0D-FE4D-A5B9-9692BCB2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E569C4-FE35-EC43-8D3A-6EA74D6DF4A8}"/>
              </a:ext>
            </a:extLst>
          </p:cNvPr>
          <p:cNvSpPr/>
          <p:nvPr/>
        </p:nvSpPr>
        <p:spPr>
          <a:xfrm>
            <a:off x="4860032" y="3875152"/>
            <a:ext cx="3988090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映射完内存地址（左）后，映射设备地址（右）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/>
                </a:solidFill>
              </a:rPr>
              <a:t>问：设备内存与物理内存有什么区别？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DC76C7-5268-C84D-8AEE-5BAE68BF1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12" y="945183"/>
            <a:ext cx="3533254" cy="63063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0044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9A444E1-8766-D64D-9C95-E8E2C3A5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</a:t>
            </a:r>
            <a:r>
              <a:rPr lang="en-US" altLang="zh-CN" dirty="0"/>
              <a:t>3b+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92C23-3AF2-C644-92B8-3542C53D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0428F0-6C8C-9942-A546-AED2BEF65424}"/>
              </a:ext>
            </a:extLst>
          </p:cNvPr>
          <p:cNvSpPr/>
          <p:nvPr/>
        </p:nvSpPr>
        <p:spPr>
          <a:xfrm>
            <a:off x="6732215" y="4061463"/>
            <a:ext cx="2232273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物理内存</a:t>
            </a:r>
            <a:endParaRPr lang="en-US" altLang="zh-CN" sz="1400" b="1" dirty="0">
              <a:solidFill>
                <a:schemeClr val="accent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normal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</a:t>
            </a:r>
            <a:r>
              <a:rPr lang="zh-CN" altLang="en-US" sz="1400" b="1" dirty="0">
                <a:solidFill>
                  <a:schemeClr val="accent1"/>
                </a:solidFill>
              </a:rPr>
              <a:t>）</a:t>
            </a:r>
            <a:endParaRPr lang="en-US" altLang="zh-CN" sz="1400" b="1" dirty="0">
              <a:solidFill>
                <a:schemeClr val="accen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BB1057-ABCC-59F6-6217-85FB43632C65}"/>
              </a:ext>
            </a:extLst>
          </p:cNvPr>
          <p:cNvSpPr/>
          <p:nvPr/>
        </p:nvSpPr>
        <p:spPr>
          <a:xfrm>
            <a:off x="4860032" y="620298"/>
            <a:ext cx="1656184" cy="4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8E564A9-B211-672E-C699-5972DB6CE48B}"/>
              </a:ext>
            </a:extLst>
          </p:cNvPr>
          <p:cNvCxnSpPr>
            <a:cxnSpLocks/>
          </p:cNvCxnSpPr>
          <p:nvPr/>
        </p:nvCxnSpPr>
        <p:spPr>
          <a:xfrm>
            <a:off x="6732240" y="30346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33033D2-3442-7B52-465F-760FF9913580}"/>
              </a:ext>
            </a:extLst>
          </p:cNvPr>
          <p:cNvCxnSpPr>
            <a:cxnSpLocks/>
          </p:cNvCxnSpPr>
          <p:nvPr/>
        </p:nvCxnSpPr>
        <p:spPr>
          <a:xfrm>
            <a:off x="6732240" y="620297"/>
            <a:ext cx="0" cy="24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A33117F-7DB6-EE73-CA58-B9563F393221}"/>
              </a:ext>
            </a:extLst>
          </p:cNvPr>
          <p:cNvSpPr/>
          <p:nvPr/>
        </p:nvSpPr>
        <p:spPr>
          <a:xfrm>
            <a:off x="6732239" y="1643071"/>
            <a:ext cx="2133587" cy="66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400" b="1" dirty="0">
                <a:solidFill>
                  <a:schemeClr val="accent1"/>
                </a:solidFill>
              </a:rPr>
              <a:t>设备地址 </a:t>
            </a:r>
            <a:br>
              <a:rPr lang="en-US" altLang="zh-CN" sz="1400" b="1" dirty="0">
                <a:solidFill>
                  <a:schemeClr val="accent1"/>
                </a:solidFill>
              </a:rPr>
            </a:br>
            <a:r>
              <a:rPr lang="zh-CN" altLang="en-US" sz="1400" b="1" dirty="0">
                <a:solidFill>
                  <a:schemeClr val="accent1"/>
                </a:solidFill>
              </a:rPr>
              <a:t>（</a:t>
            </a:r>
            <a:r>
              <a:rPr lang="en-US" altLang="zh-CN" sz="1400" b="1" dirty="0">
                <a:solidFill>
                  <a:schemeClr val="accent1"/>
                </a:solidFill>
              </a:rPr>
              <a:t>type: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device</a:t>
            </a:r>
            <a:r>
              <a:rPr lang="zh-CN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CN" sz="1400" b="1" dirty="0">
                <a:solidFill>
                  <a:schemeClr val="accent1"/>
                </a:solidFill>
              </a:rPr>
              <a:t>memory)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99FF30-27D5-D653-90CD-D0DBA8FE10BF}"/>
              </a:ext>
            </a:extLst>
          </p:cNvPr>
          <p:cNvSpPr txBox="1"/>
          <p:nvPr/>
        </p:nvSpPr>
        <p:spPr>
          <a:xfrm>
            <a:off x="4464775" y="52337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0</a:t>
            </a:r>
            <a:endParaRPr kumimoji="1" lang="zh-CN" altLang="en-US" sz="1600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01E75FE-6DCB-B700-0FE5-A3DD53843319}"/>
              </a:ext>
            </a:extLst>
          </p:cNvPr>
          <p:cNvCxnSpPr>
            <a:cxnSpLocks/>
          </p:cNvCxnSpPr>
          <p:nvPr/>
        </p:nvCxnSpPr>
        <p:spPr>
          <a:xfrm>
            <a:off x="4860032" y="2641476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4A43796-DBB0-81C5-D967-308297BC58FA}"/>
              </a:ext>
            </a:extLst>
          </p:cNvPr>
          <p:cNvSpPr txBox="1"/>
          <p:nvPr/>
        </p:nvSpPr>
        <p:spPr>
          <a:xfrm>
            <a:off x="4325778" y="2456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1G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513CCD-F267-1957-850E-418DD38D7862}"/>
              </a:ext>
            </a:extLst>
          </p:cNvPr>
          <p:cNvSpPr txBox="1"/>
          <p:nvPr/>
        </p:nvSpPr>
        <p:spPr>
          <a:xfrm>
            <a:off x="3766169" y="285750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0x3f000000</a:t>
            </a:r>
            <a:endParaRPr kumimoji="1" lang="zh-CN" altLang="en-US" sz="14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CDCA53F-84CF-FEDD-7439-4B5EA4B3BE38}"/>
              </a:ext>
            </a:extLst>
          </p:cNvPr>
          <p:cNvCxnSpPr>
            <a:cxnSpLocks/>
          </p:cNvCxnSpPr>
          <p:nvPr/>
        </p:nvCxnSpPr>
        <p:spPr>
          <a:xfrm>
            <a:off x="4860032" y="2995389"/>
            <a:ext cx="165135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9342AA-7821-5A68-7C3A-D0A91CDEED5B}"/>
              </a:ext>
            </a:extLst>
          </p:cNvPr>
          <p:cNvSpPr txBox="1"/>
          <p:nvPr/>
        </p:nvSpPr>
        <p:spPr>
          <a:xfrm>
            <a:off x="4384625" y="50981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4G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560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2B6ADF-37E2-C94B-9A2E-BA3C6E9B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8CEA9-56D3-DC43-82ED-67F9D7A0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0" y="1164799"/>
            <a:ext cx="5053566" cy="4336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EC42C8-47AF-934D-A681-6E839D88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3767"/>
            <a:ext cx="2492135" cy="1005728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C9E085D-4B91-424D-BAA9-31FBC7B8EA3D}"/>
              </a:ext>
            </a:extLst>
          </p:cNvPr>
          <p:cNvCxnSpPr>
            <a:cxnSpLocks/>
          </p:cNvCxnSpPr>
          <p:nvPr/>
        </p:nvCxnSpPr>
        <p:spPr>
          <a:xfrm flipH="1">
            <a:off x="7029641" y="850449"/>
            <a:ext cx="1877874" cy="0"/>
          </a:xfrm>
          <a:prstGeom prst="straightConnector1">
            <a:avLst/>
          </a:prstGeom>
          <a:ln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B848CFE-C099-B342-AF91-52C37760C64A}"/>
              </a:ext>
            </a:extLst>
          </p:cNvPr>
          <p:cNvSpPr txBox="1"/>
          <p:nvPr/>
        </p:nvSpPr>
        <p:spPr>
          <a:xfrm>
            <a:off x="3059832" y="1273324"/>
            <a:ext cx="24482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FF00"/>
                </a:solidFill>
              </a:rPr>
              <a:t>设置</a:t>
            </a:r>
            <a:r>
              <a:rPr lang="en-US" altLang="zh-CN" sz="1200" dirty="0">
                <a:solidFill>
                  <a:srgbClr val="FFFF00"/>
                </a:solidFill>
              </a:rPr>
              <a:t>TTBR1</a:t>
            </a:r>
            <a:r>
              <a:rPr lang="zh-CN" altLang="en-US" sz="1200" dirty="0">
                <a:solidFill>
                  <a:srgbClr val="FFFF00"/>
                </a:solidFill>
              </a:rPr>
              <a:t>页表（高地址使用）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33C4770-1DA6-0E46-8922-33C21CC4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页表初始化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DC726F-47D2-014F-8751-5DE8BE7C51D4}"/>
              </a:ext>
            </a:extLst>
          </p:cNvPr>
          <p:cNvSpPr/>
          <p:nvPr/>
        </p:nvSpPr>
        <p:spPr>
          <a:xfrm>
            <a:off x="5552462" y="371662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对比设置 </a:t>
            </a:r>
            <a:r>
              <a:rPr lang="en-US" altLang="zh-CN" sz="1400" dirty="0">
                <a:solidFill>
                  <a:schemeClr val="accent1"/>
                </a:solidFill>
              </a:rPr>
              <a:t>TTBR0</a:t>
            </a:r>
            <a:r>
              <a:rPr lang="zh-CN" altLang="en-US" sz="1400" dirty="0">
                <a:solidFill>
                  <a:schemeClr val="accent1"/>
                </a:solidFill>
              </a:rPr>
              <a:t>：方式相同，虚拟地址不同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CC9B3-1433-B249-9A7E-41C751F6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132" y="1942682"/>
            <a:ext cx="4128581" cy="4262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BD0C067-162C-CD4E-850F-2A4AB0EF75BE}"/>
              </a:ext>
            </a:extLst>
          </p:cNvPr>
          <p:cNvSpPr/>
          <p:nvPr/>
        </p:nvSpPr>
        <p:spPr>
          <a:xfrm>
            <a:off x="5779909" y="2368899"/>
            <a:ext cx="3988090" cy="35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dirty="0">
                <a:solidFill>
                  <a:schemeClr val="accent1"/>
                </a:solidFill>
              </a:rPr>
              <a:t>问：</a:t>
            </a:r>
            <a:r>
              <a:rPr lang="en-US" altLang="zh-CN" sz="1400" dirty="0">
                <a:solidFill>
                  <a:schemeClr val="accent1"/>
                </a:solidFill>
              </a:rPr>
              <a:t>GET_L0_INDEX</a:t>
            </a:r>
            <a:r>
              <a:rPr lang="zh-CN" altLang="en-US" sz="1400" dirty="0">
                <a:solidFill>
                  <a:schemeClr val="accent1"/>
                </a:solidFill>
              </a:rPr>
              <a:t> 等宏的作用？</a:t>
            </a:r>
            <a:endParaRPr lang="en-US" altLang="zh-CN" sz="1400" dirty="0">
              <a:solidFill>
                <a:schemeClr val="accent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4111AE-42F0-A54C-B901-0855F1C9B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556" y="4272348"/>
            <a:ext cx="4218157" cy="132145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9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1FF2B-8D60-6C40-89D5-FCEC246F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页表设置完，开启翻译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9127F-B296-9049-8C18-5B2D926B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C23C3D-A7AF-534E-B15F-FC858B82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1016"/>
            <a:ext cx="4557937" cy="4373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2B3FB9-8D9B-D642-826C-703DA37AF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0"/>
            <a:ext cx="4098783" cy="5715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04FE92-B0BD-4643-907C-525AD01C612C}"/>
              </a:ext>
            </a:extLst>
          </p:cNvPr>
          <p:cNvSpPr/>
          <p:nvPr/>
        </p:nvSpPr>
        <p:spPr>
          <a:xfrm>
            <a:off x="6714587" y="2863606"/>
            <a:ext cx="2448272" cy="481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将页表的物理地址，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rgbClr val="FFFF00"/>
                </a:solidFill>
              </a:rPr>
              <a:t>写入 </a:t>
            </a:r>
            <a:r>
              <a:rPr lang="en-US" altLang="zh-CN" sz="1100" dirty="0">
                <a:solidFill>
                  <a:srgbClr val="FFFF00"/>
                </a:solidFill>
              </a:rPr>
              <a:t>TTBR0</a:t>
            </a:r>
            <a:r>
              <a:rPr lang="zh-CN" altLang="en-US" sz="1100" dirty="0">
                <a:solidFill>
                  <a:srgbClr val="FFFF00"/>
                </a:solidFill>
              </a:rPr>
              <a:t> 和 </a:t>
            </a:r>
            <a:r>
              <a:rPr lang="en-US" altLang="zh-CN" sz="1100" dirty="0">
                <a:solidFill>
                  <a:srgbClr val="FFFF00"/>
                </a:solidFill>
              </a:rPr>
              <a:t>TTBR1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586D6B-6E0F-9942-AABB-7F6A6A93B5D8}"/>
              </a:ext>
            </a:extLst>
          </p:cNvPr>
          <p:cNvSpPr/>
          <p:nvPr/>
        </p:nvSpPr>
        <p:spPr>
          <a:xfrm>
            <a:off x="6968815" y="4153644"/>
            <a:ext cx="2448272" cy="684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寄存器写入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设置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某些位（开关）</a:t>
            </a:r>
            <a:endParaRPr lang="en-US" altLang="zh-CN" sz="1100" dirty="0">
              <a:solidFill>
                <a:srgbClr val="FFFF00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100" dirty="0">
                <a:solidFill>
                  <a:srgbClr val="FFFF00"/>
                </a:solidFill>
              </a:rPr>
              <a:t>将</a:t>
            </a:r>
            <a:r>
              <a:rPr lang="en-US" altLang="zh-CN" sz="1100" dirty="0">
                <a:solidFill>
                  <a:srgbClr val="FFFF00"/>
                </a:solidFill>
              </a:rPr>
              <a:t>x8</a:t>
            </a:r>
            <a:r>
              <a:rPr lang="zh-CN" altLang="en-US" sz="1100" dirty="0">
                <a:solidFill>
                  <a:srgbClr val="FFFF00"/>
                </a:solidFill>
              </a:rPr>
              <a:t>写回</a:t>
            </a:r>
            <a:r>
              <a:rPr lang="en-US" altLang="zh-CN" sz="1100" dirty="0">
                <a:solidFill>
                  <a:srgbClr val="FFFF00"/>
                </a:solidFill>
              </a:rPr>
              <a:t>sctlr_el1</a:t>
            </a:r>
            <a:r>
              <a:rPr lang="zh-CN" altLang="en-US" sz="1100" dirty="0">
                <a:solidFill>
                  <a:srgbClr val="FFFF00"/>
                </a:solidFill>
              </a:rPr>
              <a:t>寄存器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2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1AB71C-A4D2-A641-AC32-5AF3886F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29" y="260277"/>
            <a:ext cx="6624141" cy="54773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747D06D-0457-904F-BD52-7AEBCD79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此时的内存布局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8B521F-0025-BC41-837C-52120DA8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321F5-4E46-B40D-9946-DA1787B1E789}"/>
              </a:ext>
            </a:extLst>
          </p:cNvPr>
          <p:cNvSpPr txBox="1"/>
          <p:nvPr/>
        </p:nvSpPr>
        <p:spPr>
          <a:xfrm>
            <a:off x="2267744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物理地址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7AF28E-E58D-69DC-7A1F-EEFDB878DC85}"/>
              </a:ext>
            </a:extLst>
          </p:cNvPr>
          <p:cNvSpPr txBox="1"/>
          <p:nvPr/>
        </p:nvSpPr>
        <p:spPr>
          <a:xfrm>
            <a:off x="4410472" y="5310597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虚拟地址</a:t>
            </a:r>
          </a:p>
        </p:txBody>
      </p:sp>
    </p:spTree>
    <p:extLst>
      <p:ext uri="{BB962C8B-B14F-4D97-AF65-F5344CB8AC3E}">
        <p14:creationId xmlns:p14="http://schemas.microsoft.com/office/powerpoint/2010/main" val="3241312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471BB-6A5E-4545-BDB8-7B4F3776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开启页表前后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0F6483-0993-564E-81C0-BBABC25D2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40"/>
          <a:stretch/>
        </p:blipFill>
        <p:spPr>
          <a:xfrm>
            <a:off x="539552" y="1752786"/>
            <a:ext cx="4098783" cy="2209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C773C3-9903-384B-8019-AF1A86A333F7}"/>
              </a:ext>
            </a:extLst>
          </p:cNvPr>
          <p:cNvSpPr/>
          <p:nvPr/>
        </p:nvSpPr>
        <p:spPr>
          <a:xfrm>
            <a:off x="2915816" y="3246648"/>
            <a:ext cx="1722519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265</a:t>
            </a:r>
            <a:r>
              <a:rPr lang="zh-CN" altLang="en-US" sz="1100" dirty="0">
                <a:solidFill>
                  <a:srgbClr val="FFFF00"/>
                </a:solidFill>
              </a:rPr>
              <a:t>时：尚未使用页表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DE1781-11DA-084C-9F29-B440AFD4D5C8}"/>
              </a:ext>
            </a:extLst>
          </p:cNvPr>
          <p:cNvSpPr/>
          <p:nvPr/>
        </p:nvSpPr>
        <p:spPr>
          <a:xfrm>
            <a:off x="2123728" y="3637397"/>
            <a:ext cx="2376264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100" dirty="0">
                <a:solidFill>
                  <a:srgbClr val="FFFF00"/>
                </a:solidFill>
              </a:rPr>
              <a:t>267</a:t>
            </a:r>
            <a:r>
              <a:rPr lang="zh-CN" altLang="en-US" sz="1100" dirty="0">
                <a:solidFill>
                  <a:srgbClr val="FFFF00"/>
                </a:solidFill>
              </a:rPr>
              <a:t>时：</a:t>
            </a:r>
            <a:r>
              <a:rPr lang="en-US" altLang="zh-CN" sz="1100" dirty="0">
                <a:solidFill>
                  <a:srgbClr val="FFFF00"/>
                </a:solidFill>
              </a:rPr>
              <a:t>PC</a:t>
            </a:r>
            <a:r>
              <a:rPr lang="zh-CN" altLang="en-US" sz="1100" dirty="0">
                <a:solidFill>
                  <a:srgbClr val="FFFF00"/>
                </a:solidFill>
              </a:rPr>
              <a:t>等地址已经过</a:t>
            </a:r>
            <a:r>
              <a:rPr lang="en-US" altLang="zh-CN" sz="1100" dirty="0">
                <a:solidFill>
                  <a:srgbClr val="FFFF00"/>
                </a:solidFill>
              </a:rPr>
              <a:t>MMU</a:t>
            </a:r>
            <a:r>
              <a:rPr lang="zh-CN" altLang="en-US" sz="1100" dirty="0">
                <a:solidFill>
                  <a:srgbClr val="FFFF00"/>
                </a:solidFill>
              </a:rPr>
              <a:t>翻译</a:t>
            </a:r>
            <a:endParaRPr lang="en-US" altLang="zh-CN" sz="1100" dirty="0">
              <a:solidFill>
                <a:srgbClr val="FFFF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67EECF-974F-F043-837F-97E84B4244EA}"/>
              </a:ext>
            </a:extLst>
          </p:cNvPr>
          <p:cNvSpPr/>
          <p:nvPr/>
        </p:nvSpPr>
        <p:spPr>
          <a:xfrm>
            <a:off x="539552" y="4091402"/>
            <a:ext cx="3988090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/>
              <a:t>执行</a:t>
            </a:r>
            <a:r>
              <a:rPr lang="en-US" altLang="zh-CN" sz="1400" b="1" dirty="0"/>
              <a:t>267</a:t>
            </a:r>
            <a:r>
              <a:rPr lang="zh-CN" altLang="en-US" sz="1400" b="1" dirty="0"/>
              <a:t>行，为何能顺利执行？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低地址范围：虚拟地址和物理地址完全相同</a:t>
            </a:r>
            <a:endParaRPr lang="en-US" altLang="zh-CN" sz="12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回想下页表中的映射（</a:t>
            </a:r>
            <a:r>
              <a:rPr lang="en-US" altLang="zh-CN" sz="1200" dirty="0"/>
              <a:t>TTBR1</a:t>
            </a:r>
            <a:r>
              <a:rPr lang="zh-CN" altLang="en-US" sz="1200" dirty="0"/>
              <a:t>）</a:t>
            </a:r>
            <a:endParaRPr lang="en-US" altLang="zh-CN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B073B9-F66C-7A46-A0CA-6BA2AEED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65"/>
          <a:stretch/>
        </p:blipFill>
        <p:spPr>
          <a:xfrm>
            <a:off x="539552" y="1296905"/>
            <a:ext cx="4098783" cy="4535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E2CA1A-FF34-1D45-9A2A-303ACE4B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44" y="281874"/>
            <a:ext cx="3816424" cy="36839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473C00-59EE-D546-9CEF-DBD99FB6DBEE}"/>
              </a:ext>
            </a:extLst>
          </p:cNvPr>
          <p:cNvSpPr/>
          <p:nvPr/>
        </p:nvSpPr>
        <p:spPr>
          <a:xfrm>
            <a:off x="4998328" y="4090272"/>
            <a:ext cx="3786140" cy="1656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 err="1"/>
              <a:t>start_kernel</a:t>
            </a:r>
            <a:r>
              <a:rPr lang="zh-CN" altLang="en-US" sz="1400" b="1" dirty="0"/>
              <a:t>位于高地址段：</a:t>
            </a:r>
            <a:endParaRPr lang="en-US" altLang="zh-CN" sz="1400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zh-CN" sz="1200" dirty="0"/>
              <a:t>0xffffff0000000000</a:t>
            </a:r>
            <a:r>
              <a:rPr lang="zh-CN" altLang="en-US" sz="1200" dirty="0"/>
              <a:t> </a:t>
            </a:r>
            <a:r>
              <a:rPr lang="en-US" altLang="zh-CN" sz="1200" dirty="0"/>
              <a:t>+</a:t>
            </a:r>
            <a:r>
              <a:rPr lang="zh-CN" altLang="en-US" sz="1200" dirty="0"/>
              <a:t> </a:t>
            </a:r>
            <a:r>
              <a:rPr lang="en-US" altLang="zh-CN" sz="1200" dirty="0" err="1"/>
              <a:t>init_end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从 </a:t>
            </a:r>
            <a:r>
              <a:rPr lang="en-US" altLang="zh-CN" sz="1200" dirty="0" err="1"/>
              <a:t>init_c</a:t>
            </a:r>
            <a:r>
              <a:rPr lang="zh-CN" altLang="en-US" sz="1200" dirty="0"/>
              <a:t> （低地址范围）跳过去后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高地址范围的地址已经被映射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栈在 </a:t>
            </a:r>
            <a:r>
              <a:rPr lang="en-US" altLang="zh-CN" sz="1200" dirty="0" err="1"/>
              <a:t>start_kernel</a:t>
            </a:r>
            <a:r>
              <a:rPr lang="zh-CN" altLang="en-US" sz="1200" dirty="0"/>
              <a:t> 已经换成了高地址</a:t>
            </a:r>
            <a:endParaRPr lang="en-US" altLang="zh-CN" sz="12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83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FAF7BE2-8815-9742-8C9D-002C7879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异常向量表初始化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198CA7B-2EE6-6A44-B456-643E29B3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3B13AF-9945-A340-9C30-68FB0F08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4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CCD27-2B49-C948-B8CD-AC74D9A4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启动：一个复杂的过程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54406-708C-E94E-A140-60A71C6C5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为什么用</a:t>
            </a:r>
            <a:r>
              <a:rPr kumimoji="1" lang="en-US" altLang="zh-CN" sz="2000" dirty="0"/>
              <a:t>“boot”</a:t>
            </a:r>
            <a:r>
              <a:rPr kumimoji="1" lang="zh-CN" altLang="en-US" sz="2000" dirty="0"/>
              <a:t>表示启动</a:t>
            </a:r>
            <a:r>
              <a:rPr kumimoji="1" lang="en-US" altLang="zh-CN" sz="2000" dirty="0"/>
              <a:t>?</a:t>
            </a:r>
          </a:p>
          <a:p>
            <a:pPr lvl="1"/>
            <a:r>
              <a:rPr kumimoji="1" lang="en-US" altLang="zh-CN" sz="2000" dirty="0"/>
              <a:t>Boot</a:t>
            </a:r>
            <a:r>
              <a:rPr kumimoji="1" lang="zh-CN" altLang="en-US" sz="2000" dirty="0"/>
              <a:t>源自</a:t>
            </a:r>
            <a:r>
              <a:rPr kumimoji="1" lang="en-US" altLang="zh-CN" sz="2000" dirty="0"/>
              <a:t>bootstrap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鞋带</a:t>
            </a:r>
            <a:endParaRPr kumimoji="1" lang="en" altLang="zh-CN" sz="2000" dirty="0"/>
          </a:p>
          <a:p>
            <a:pPr lvl="1"/>
            <a:r>
              <a:rPr kumimoji="1" lang="en" altLang="zh-CN" sz="2000" dirty="0"/>
              <a:t>"pull oneself up by one's bootstraps"</a:t>
            </a:r>
          </a:p>
          <a:p>
            <a:pPr lvl="2"/>
            <a:r>
              <a:rPr kumimoji="1" lang="zh-CN" altLang="en" sz="1800" dirty="0"/>
              <a:t>通过</a:t>
            </a:r>
            <a:r>
              <a:rPr kumimoji="1" lang="zh-CN" altLang="en-US" sz="1800" dirty="0"/>
              <a:t>拽鞋带，把自己拉起来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DBE01-8D6E-7148-9DCE-97B7D3D5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027CB3-9C3A-314B-B5D3-BBF55E5DA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17340"/>
            <a:ext cx="1963936" cy="164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1AF96B-3EAB-E045-A502-AB3314B7A619}"/>
              </a:ext>
            </a:extLst>
          </p:cNvPr>
          <p:cNvSpPr/>
          <p:nvPr/>
        </p:nvSpPr>
        <p:spPr>
          <a:xfrm>
            <a:off x="608268" y="3365836"/>
            <a:ext cx="7927464" cy="2031325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1" lang="en" altLang="zh-CN" i="1" dirty="0"/>
              <a:t>The computer term bootstrap began as a metaphor in the 1950s. In computers, pressing a bootstrap button caused a hardwired program to read a bootstrap program from an input unit. The computer would then execute the bootstrap program, which caused it to read more program instructions. It became a self-sustaining process that proceeded without external help from manually entered instructions. As a computing term, bootstrap has been used since at least 1953.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68459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30618-F432-174F-BBCE-B4DF4E51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异常向量表初始化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FCCC3-2D1E-6F49-AF28-2E11E374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C0D7F4-BC66-A543-AD77-F9DF1BCE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86" y="3860704"/>
            <a:ext cx="3129408" cy="1436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96B057-9E19-02E5-AF90-1C80D2E1FD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56" y="1131590"/>
            <a:ext cx="4369668" cy="2270733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BA12651-1699-8745-F366-A0547A4CA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2" y="1129308"/>
            <a:ext cx="3888432" cy="4472049"/>
          </a:xfr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F5DF44-8776-87E2-9561-5295D1D7A59F}"/>
              </a:ext>
            </a:extLst>
          </p:cNvPr>
          <p:cNvCxnSpPr>
            <a:cxnSpLocks/>
          </p:cNvCxnSpPr>
          <p:nvPr/>
        </p:nvCxnSpPr>
        <p:spPr>
          <a:xfrm flipV="1">
            <a:off x="2399698" y="2713484"/>
            <a:ext cx="2400390" cy="2772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A2770EF-DC6A-5166-2651-4910479C2601}"/>
              </a:ext>
            </a:extLst>
          </p:cNvPr>
          <p:cNvCxnSpPr/>
          <p:nvPr/>
        </p:nvCxnSpPr>
        <p:spPr>
          <a:xfrm>
            <a:off x="6876256" y="1993404"/>
            <a:ext cx="1152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4DFD885-D8BD-FDF5-D632-4C3A4BF85793}"/>
              </a:ext>
            </a:extLst>
          </p:cNvPr>
          <p:cNvCxnSpPr/>
          <p:nvPr/>
        </p:nvCxnSpPr>
        <p:spPr>
          <a:xfrm>
            <a:off x="8028384" y="1993404"/>
            <a:ext cx="0" cy="2106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E7ABD05-0980-7950-78A7-5BE53391D52F}"/>
              </a:ext>
            </a:extLst>
          </p:cNvPr>
          <p:cNvSpPr txBox="1"/>
          <p:nvPr/>
        </p:nvSpPr>
        <p:spPr>
          <a:xfrm>
            <a:off x="5426002" y="533224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回顾：异常向量表基地址寄存器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209FD5-E7F7-BEFF-AC37-C1448EDD1E0A}"/>
              </a:ext>
            </a:extLst>
          </p:cNvPr>
          <p:cNvSpPr txBox="1"/>
          <p:nvPr/>
        </p:nvSpPr>
        <p:spPr>
          <a:xfrm>
            <a:off x="7184645" y="4419690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rgbClr val="FF0000"/>
                </a:solidFill>
              </a:rPr>
              <a:t>el1_vector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（异常向量表）</a:t>
            </a:r>
          </a:p>
        </p:txBody>
      </p:sp>
    </p:spTree>
    <p:extLst>
      <p:ext uri="{BB962C8B-B14F-4D97-AF65-F5344CB8AC3E}">
        <p14:creationId xmlns:p14="http://schemas.microsoft.com/office/powerpoint/2010/main" val="1181922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38F3F-D457-58F3-19B3-00A3438C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异常向量表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0FE5D05-FB82-D357-24DF-D7481CADB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9348"/>
            <a:ext cx="5271392" cy="36998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9F9A1A-CEDC-AB5E-F40F-1C60D436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BC9066-C9AA-F578-43E3-AE6A5C2A6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769268"/>
            <a:ext cx="4082827" cy="10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异常处理函数示例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8493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341BF7-A067-C341-846D-DF7DFC60D96E}"/>
              </a:ext>
            </a:extLst>
          </p:cNvPr>
          <p:cNvSpPr/>
          <p:nvPr/>
        </p:nvSpPr>
        <p:spPr>
          <a:xfrm>
            <a:off x="1115616" y="422565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624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FF57F4-036E-014C-B901-D7CFB708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CD477D-C5F1-DB46-A3B4-C358DB257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2"/>
          <a:stretch/>
        </p:blipFill>
        <p:spPr>
          <a:xfrm>
            <a:off x="572318" y="1150573"/>
            <a:ext cx="4256786" cy="4146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B4B64D-ED54-ED40-A4F5-66C32390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63" y="1150573"/>
            <a:ext cx="3351610" cy="43624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7FF348-92F9-5FC8-64E3-C6920A18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上下文保存</a:t>
            </a:r>
          </a:p>
        </p:txBody>
      </p:sp>
    </p:spTree>
    <p:extLst>
      <p:ext uri="{BB962C8B-B14F-4D97-AF65-F5344CB8AC3E}">
        <p14:creationId xmlns:p14="http://schemas.microsoft.com/office/powerpoint/2010/main" val="2560853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88FE0-F846-7690-5D78-B4AFE47DDC81}"/>
              </a:ext>
            </a:extLst>
          </p:cNvPr>
          <p:cNvSpPr/>
          <p:nvPr/>
        </p:nvSpPr>
        <p:spPr>
          <a:xfrm>
            <a:off x="1115616" y="1993404"/>
            <a:ext cx="288032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DF1A7-5C93-7EC4-DEBD-EDED30F1617D}"/>
              </a:ext>
            </a:extLst>
          </p:cNvPr>
          <p:cNvSpPr txBox="1"/>
          <p:nvPr/>
        </p:nvSpPr>
        <p:spPr>
          <a:xfrm>
            <a:off x="4114644" y="199075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回顾：异常症状寄存器</a:t>
            </a:r>
            <a:br>
              <a:rPr kumimoji="1" lang="en-US" altLang="zh-CN" sz="1400" dirty="0">
                <a:solidFill>
                  <a:srgbClr val="FF0000"/>
                </a:solidFill>
              </a:rPr>
            </a:br>
            <a:r>
              <a:rPr kumimoji="1" lang="zh-CN" altLang="en-US" sz="1400" dirty="0">
                <a:solidFill>
                  <a:srgbClr val="FF0000"/>
                </a:solidFill>
              </a:rPr>
              <a:t>           </a:t>
            </a:r>
            <a:r>
              <a:rPr kumimoji="1" lang="en-US" altLang="zh-CN" sz="1400" dirty="0">
                <a:solidFill>
                  <a:srgbClr val="FF0000"/>
                </a:solidFill>
              </a:rPr>
              <a:t>ESR_EL1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20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C6B3-AF0C-EBF4-C683-D23A3858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D781CE-ABE2-7EB1-6ACC-BFFEE961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9348"/>
            <a:ext cx="5740157" cy="2952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7D8E4A-EEEE-1FFE-20FE-1FBC68B7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92907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07B72F-520B-FF2E-2773-3C2AD53423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8" b="2744"/>
          <a:stretch/>
        </p:blipFill>
        <p:spPr>
          <a:xfrm>
            <a:off x="4355976" y="3505572"/>
            <a:ext cx="4655127" cy="16269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ED5C5C-2B03-7EEB-0B41-2DE2E4817CF3}"/>
              </a:ext>
            </a:extLst>
          </p:cNvPr>
          <p:cNvSpPr/>
          <p:nvPr/>
        </p:nvSpPr>
        <p:spPr>
          <a:xfrm>
            <a:off x="4716016" y="3541577"/>
            <a:ext cx="424601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CAB9F6-5579-2F93-AA48-D798E42AA8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23"/>
          <a:stretch/>
        </p:blipFill>
        <p:spPr>
          <a:xfrm>
            <a:off x="4355975" y="3279967"/>
            <a:ext cx="4655127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46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052BC-D8ED-0741-92AE-BD0497BA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70794-9F1B-B14C-8E01-7F72A000A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2E16B-4265-3440-99E6-133FB66E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4E87F-A273-704F-A673-84C12BB5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244"/>
            <a:ext cx="4059064" cy="571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59DB21-77B9-5547-9FBB-ED472A44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31" y="1417340"/>
            <a:ext cx="45323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01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2BE1-5258-C14D-95B6-5D156037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小结：从实验内核看系统初始化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31D6-7F7A-1040-B2F4-17299072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设置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异常级别为</a:t>
            </a:r>
            <a:r>
              <a:rPr kumimoji="1" lang="en-US" altLang="zh-CN" sz="2400" dirty="0"/>
              <a:t>EL1</a:t>
            </a:r>
          </a:p>
          <a:p>
            <a:r>
              <a:rPr kumimoji="1" lang="zh-CN" altLang="en-US" sz="2400" dirty="0"/>
              <a:t>设置页表并开启虚拟内存机制</a:t>
            </a:r>
            <a:endParaRPr kumimoji="1" lang="en-US" altLang="zh-CN" sz="2400" dirty="0"/>
          </a:p>
          <a:p>
            <a:pPr lvl="1"/>
            <a:r>
              <a:rPr kumimoji="1" lang="en-US" altLang="zh-CN" sz="2200" dirty="0"/>
              <a:t>TTBR0_EL1: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</a:t>
            </a:r>
            <a:endParaRPr kumimoji="1" lang="en-US" altLang="zh-CN" sz="2200" dirty="0"/>
          </a:p>
          <a:p>
            <a:pPr lvl="1"/>
            <a:r>
              <a:rPr kumimoji="1" lang="en-US" altLang="zh-CN" sz="2200" dirty="0"/>
              <a:t>TTBR1_EL1:</a:t>
            </a:r>
            <a:r>
              <a:rPr kumimoji="1" lang="zh-CN" altLang="en-US" sz="2200" dirty="0"/>
              <a:t> 虚拟地址 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 物理地址 </a:t>
            </a:r>
            <a:r>
              <a:rPr kumimoji="1" lang="en-US" altLang="zh-CN" sz="2200" dirty="0"/>
              <a:t>+</a:t>
            </a:r>
            <a:r>
              <a:rPr kumimoji="1" lang="zh-CN" altLang="en-US" sz="2200" dirty="0"/>
              <a:t> </a:t>
            </a:r>
            <a:r>
              <a:rPr kumimoji="1" lang="en-US" altLang="zh-CN" sz="2200" dirty="0"/>
              <a:t>OFFSET</a:t>
            </a:r>
          </a:p>
          <a:p>
            <a:r>
              <a:rPr kumimoji="1" lang="zh-CN" altLang="en-US" sz="2400" dirty="0"/>
              <a:t>设置异常向量表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每个异常向量表项跳转到对应的异常处理函数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处理异常前保存进程上下文、返回进程前恢复其上下文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AE4523-DF7F-C24D-B947-FC6257CD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7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96A1-FAED-9F40-B989-BBC1F47D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启动流程：从上电到等待用户输入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26A4F-60DB-8847-A2D3-B623A0B2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AD4F2AC-85B2-FC41-93D1-06E36402BA37}"/>
              </a:ext>
            </a:extLst>
          </p:cNvPr>
          <p:cNvCxnSpPr>
            <a:cxnSpLocks/>
          </p:cNvCxnSpPr>
          <p:nvPr/>
        </p:nvCxnSpPr>
        <p:spPr>
          <a:xfrm>
            <a:off x="3398491" y="1444983"/>
            <a:ext cx="0" cy="393279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0596111-A099-A646-8FBF-9BEF8C413E39}"/>
              </a:ext>
            </a:extLst>
          </p:cNvPr>
          <p:cNvSpPr/>
          <p:nvPr/>
        </p:nvSpPr>
        <p:spPr>
          <a:xfrm>
            <a:off x="2262907" y="14876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按下开关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0A3826-8315-CD43-A81A-7F2E25077D7B}"/>
              </a:ext>
            </a:extLst>
          </p:cNvPr>
          <p:cNvSpPr/>
          <p:nvPr/>
        </p:nvSpPr>
        <p:spPr>
          <a:xfrm>
            <a:off x="1544762" y="231366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内核的第一行代码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099803-4A77-5447-B794-69E6A9EDE172}"/>
              </a:ext>
            </a:extLst>
          </p:cNvPr>
          <p:cNvSpPr/>
          <p:nvPr/>
        </p:nvSpPr>
        <p:spPr>
          <a:xfrm>
            <a:off x="467544" y="3139724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第一个用户态应用的第一行代码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5E7FDE-2736-C24B-9142-1EE837606B50}"/>
              </a:ext>
            </a:extLst>
          </p:cNvPr>
          <p:cNvSpPr/>
          <p:nvPr/>
        </p:nvSpPr>
        <p:spPr>
          <a:xfrm>
            <a:off x="1535143" y="3965784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的第一行代码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F2F5F-D6FF-F641-A708-40DD40FBF535}"/>
              </a:ext>
            </a:extLst>
          </p:cNvPr>
          <p:cNvSpPr/>
          <p:nvPr/>
        </p:nvSpPr>
        <p:spPr>
          <a:xfrm>
            <a:off x="1535143" y="4791843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等待用户输入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AF7EFB-45B4-BC45-B52A-90EB3BCDC6BF}"/>
              </a:ext>
            </a:extLst>
          </p:cNvPr>
          <p:cNvSpPr txBox="1"/>
          <p:nvPr/>
        </p:nvSpPr>
        <p:spPr>
          <a:xfrm>
            <a:off x="3608709" y="1735960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硬件环境（除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）初始化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加载内核代码到内存中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0456C8-A445-EE4E-8171-9BDEA71211DA}"/>
              </a:ext>
            </a:extLst>
          </p:cNvPr>
          <p:cNvCxnSpPr/>
          <p:nvPr/>
        </p:nvCxnSpPr>
        <p:spPr>
          <a:xfrm>
            <a:off x="3398491" y="1633364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4F0EC48-D4E8-B44E-AFC8-7C31AAC5C055}"/>
              </a:ext>
            </a:extLst>
          </p:cNvPr>
          <p:cNvCxnSpPr/>
          <p:nvPr/>
        </p:nvCxnSpPr>
        <p:spPr>
          <a:xfrm>
            <a:off x="3398491" y="2461456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BD8E2D1-753B-864B-BB05-7239F8CAD350}"/>
              </a:ext>
            </a:extLst>
          </p:cNvPr>
          <p:cNvCxnSpPr/>
          <p:nvPr/>
        </p:nvCxnSpPr>
        <p:spPr>
          <a:xfrm>
            <a:off x="3398491" y="3289548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CC669C2-677B-9245-B183-4F9BA8DE5A45}"/>
              </a:ext>
            </a:extLst>
          </p:cNvPr>
          <p:cNvCxnSpPr/>
          <p:nvPr/>
        </p:nvCxnSpPr>
        <p:spPr>
          <a:xfrm>
            <a:off x="3398491" y="4117640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1E9F174-07B3-2043-9AAD-D462DA8654D8}"/>
              </a:ext>
            </a:extLst>
          </p:cNvPr>
          <p:cNvCxnSpPr/>
          <p:nvPr/>
        </p:nvCxnSpPr>
        <p:spPr>
          <a:xfrm>
            <a:off x="3398491" y="4945732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7D499-FB1D-D041-BCAA-292FA449B138}"/>
              </a:ext>
            </a:extLst>
          </p:cNvPr>
          <p:cNvSpPr txBox="1"/>
          <p:nvPr/>
        </p:nvSpPr>
        <p:spPr>
          <a:xfrm>
            <a:off x="3608709" y="2564051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初始化</a:t>
            </a:r>
            <a:r>
              <a:rPr kumimoji="1" lang="en-US" altLang="zh-CN" sz="1400" dirty="0"/>
              <a:t>MMU</a:t>
            </a:r>
            <a:r>
              <a:rPr kumimoji="1" lang="zh-CN" altLang="en-US" sz="1400" dirty="0"/>
              <a:t>、外设（如网卡、硬盘）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若有多核，则初始化其他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核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B0298-31FC-B64A-B854-8D252896DDEE}"/>
              </a:ext>
            </a:extLst>
          </p:cNvPr>
          <p:cNvSpPr txBox="1"/>
          <p:nvPr/>
        </p:nvSpPr>
        <p:spPr>
          <a:xfrm>
            <a:off x="3631264" y="3387453"/>
            <a:ext cx="353419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</a:t>
            </a:r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的二进制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52C279-1851-164C-A18D-0D98291C0D98}"/>
              </a:ext>
            </a:extLst>
          </p:cNvPr>
          <p:cNvSpPr txBox="1"/>
          <p:nvPr/>
        </p:nvSpPr>
        <p:spPr>
          <a:xfrm>
            <a:off x="3631264" y="4215544"/>
            <a:ext cx="353419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等待键盘输入</a:t>
            </a:r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6813E226-AE60-0E42-8125-0F712A0428CF}"/>
              </a:ext>
            </a:extLst>
          </p:cNvPr>
          <p:cNvSpPr/>
          <p:nvPr/>
        </p:nvSpPr>
        <p:spPr>
          <a:xfrm>
            <a:off x="7253050" y="1728658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ACB44733-C2E8-DE4E-9831-E50F24E255EF}"/>
              </a:ext>
            </a:extLst>
          </p:cNvPr>
          <p:cNvSpPr/>
          <p:nvPr/>
        </p:nvSpPr>
        <p:spPr>
          <a:xfrm>
            <a:off x="7253050" y="2560400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C5266E5-D4D9-A84B-B9BA-CC9C0154C703}"/>
              </a:ext>
            </a:extLst>
          </p:cNvPr>
          <p:cNvSpPr/>
          <p:nvPr/>
        </p:nvSpPr>
        <p:spPr>
          <a:xfrm>
            <a:off x="7253050" y="3387453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A62E0023-B689-864A-BECD-9E127B3FCA85}"/>
              </a:ext>
            </a:extLst>
          </p:cNvPr>
          <p:cNvSpPr/>
          <p:nvPr/>
        </p:nvSpPr>
        <p:spPr>
          <a:xfrm>
            <a:off x="7253050" y="4214506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58D83B-1251-F84E-8BB7-CD3E73326A62}"/>
              </a:ext>
            </a:extLst>
          </p:cNvPr>
          <p:cNvSpPr/>
          <p:nvPr/>
        </p:nvSpPr>
        <p:spPr>
          <a:xfrm>
            <a:off x="7464418" y="1890813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bootloader</a:t>
            </a:r>
            <a:endParaRPr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703E84-ABA0-494B-A1F0-48A2F887E37E}"/>
              </a:ext>
            </a:extLst>
          </p:cNvPr>
          <p:cNvSpPr/>
          <p:nvPr/>
        </p:nvSpPr>
        <p:spPr>
          <a:xfrm>
            <a:off x="7464417" y="2703611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OS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F1CD53-690F-2644-B59F-D74878163C1A}"/>
              </a:ext>
            </a:extLst>
          </p:cNvPr>
          <p:cNvSpPr/>
          <p:nvPr/>
        </p:nvSpPr>
        <p:spPr>
          <a:xfrm>
            <a:off x="7442875" y="3516409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/>
              <a:t>用户态</a:t>
            </a:r>
            <a:r>
              <a:rPr kumimoji="1" lang="en-US" altLang="zh-CN" sz="1400" dirty="0" err="1"/>
              <a:t>init</a:t>
            </a:r>
            <a:r>
              <a:rPr kumimoji="1" lang="zh-CN" altLang="en-US" sz="1400" dirty="0"/>
              <a:t>进程</a:t>
            </a:r>
            <a:endParaRPr lang="zh-CN" altLang="en-US" sz="1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5C6ED51-1CE6-7A40-B28E-8FF0DFF9D3F0}"/>
              </a:ext>
            </a:extLst>
          </p:cNvPr>
          <p:cNvSpPr/>
          <p:nvPr/>
        </p:nvSpPr>
        <p:spPr>
          <a:xfrm>
            <a:off x="7464418" y="4373311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shell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864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BE98B-DAFA-2548-8318-C801B375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从计算机上电到内核开始运行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2EC99-C5CE-5640-ABA3-931EF337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1800" dirty="0"/>
              <a:t>上电后，开始执行</a:t>
            </a:r>
            <a:r>
              <a:rPr kumimoji="1" lang="en-US" altLang="zh-CN" sz="1800" dirty="0"/>
              <a:t>BIOS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ROM</a:t>
            </a:r>
            <a:r>
              <a:rPr kumimoji="1" lang="zh-CN" altLang="en-US" sz="1800" dirty="0"/>
              <a:t>中的代码</a:t>
            </a:r>
            <a:endParaRPr kumimoji="1" lang="en-US" altLang="zh-CN" sz="1800" dirty="0"/>
          </a:p>
          <a:p>
            <a:pPr marL="857250" lvl="1" indent="-457200"/>
            <a:r>
              <a:rPr kumimoji="1" lang="zh-CN" altLang="en-US" sz="1600" dirty="0"/>
              <a:t>自检（</a:t>
            </a:r>
            <a:r>
              <a:rPr kumimoji="1" lang="en-US" altLang="zh-CN" sz="1600" dirty="0"/>
              <a:t>POST: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Power-On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Self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Test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找到第一个可启动设备（如第一块磁盘）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将可启动设备的第一个块（</a:t>
            </a:r>
            <a:r>
              <a:rPr kumimoji="1" lang="en" altLang="zh-CN" sz="1600" dirty="0"/>
              <a:t>Master Boot Record </a:t>
            </a:r>
            <a:r>
              <a:rPr kumimoji="1" lang="zh-CN" altLang="en-US" sz="1600" dirty="0"/>
              <a:t>）加载到内存固定地址中</a:t>
            </a:r>
            <a:endParaRPr kumimoji="1" lang="en-US" altLang="zh-CN" sz="1200" dirty="0"/>
          </a:p>
          <a:p>
            <a:pPr marL="857250" lvl="1" indent="-457200"/>
            <a:r>
              <a:rPr kumimoji="1" lang="zh-CN" altLang="en-US" sz="1600" dirty="0"/>
              <a:t>跳转到</a:t>
            </a:r>
            <a:r>
              <a:rPr kumimoji="1" lang="en-US" altLang="zh-CN" sz="1600" dirty="0"/>
              <a:t>bootloader</a:t>
            </a:r>
            <a:r>
              <a:rPr kumimoji="1" lang="zh-CN" altLang="en-US" sz="1600" dirty="0"/>
              <a:t>的内存地址（</a:t>
            </a:r>
            <a:r>
              <a:rPr kumimoji="1" lang="en-US" altLang="zh-CN" sz="1600" dirty="0"/>
              <a:t>MBR</a:t>
            </a:r>
            <a:r>
              <a:rPr kumimoji="1" lang="zh-CN" altLang="en-US" sz="1600" dirty="0"/>
              <a:t>中包含</a:t>
            </a:r>
            <a:r>
              <a:rPr kumimoji="1" lang="en-US" altLang="zh-CN" sz="1600" dirty="0"/>
              <a:t>bootloader</a:t>
            </a:r>
            <a:r>
              <a:rPr kumimoji="1" lang="zh-CN" altLang="en-US" sz="1600" dirty="0"/>
              <a:t>）并继续执行</a:t>
            </a:r>
            <a:endParaRPr kumimoji="1"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1800" dirty="0"/>
              <a:t>bootloader</a:t>
            </a:r>
            <a:r>
              <a:rPr kumimoji="1" lang="zh-CN" altLang="en-US" sz="1800" dirty="0"/>
              <a:t>开始执行</a:t>
            </a:r>
            <a:endParaRPr kumimoji="1" lang="en-US" altLang="zh-CN" sz="1800" dirty="0"/>
          </a:p>
          <a:p>
            <a:pPr marL="857250" lvl="1" indent="-457200"/>
            <a:r>
              <a:rPr kumimoji="1" lang="zh-CN" altLang="en-US" sz="1600" dirty="0"/>
              <a:t>将内核的二进制文件从启动设备加载到内存中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若内核文件是压缩包，则对其进行解压</a:t>
            </a:r>
            <a:endParaRPr kumimoji="1" lang="en-US" altLang="zh-CN" sz="1600" dirty="0"/>
          </a:p>
          <a:p>
            <a:pPr marL="857250" lvl="1" indent="-457200"/>
            <a:r>
              <a:rPr kumimoji="1" lang="zh-CN" altLang="en-US" sz="1600" dirty="0"/>
              <a:t>跳转到（解压后的）内核加载地址（物理地址）并继续执行</a:t>
            </a:r>
            <a:endParaRPr kumimoji="1" lang="en-US" altLang="zh-CN" sz="16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1800" dirty="0"/>
              <a:t>内核代码开始执行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35E554-88D7-4446-B227-289B7C3E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26" name="Picture 2" descr="PC Computer Boot BIOS POST Beep Codes – Find Thingy">
            <a:extLst>
              <a:ext uri="{FF2B5EF4-FFF2-40B4-BE49-F238E27FC236}">
                <a16:creationId xmlns:a16="http://schemas.microsoft.com/office/drawing/2014/main" id="{C72FEFA6-1DBC-9746-9929-BA69768C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79087"/>
            <a:ext cx="2132753" cy="15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05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AEBA5-2447-6C41-9187-8FEDCD24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实例：树莓派</a:t>
            </a:r>
            <a:r>
              <a:rPr kumimoji="1" lang="en-US" altLang="zh-CN" dirty="0"/>
              <a:t>bootloader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ABAAD-4335-9144-8A5D-700C09B3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80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树莓派：上电后真正运行的第一行代码</a:t>
            </a:r>
            <a:endParaRPr lang="en-US" altLang="zh-CN" sz="2400" dirty="0"/>
          </a:p>
          <a:p>
            <a:pPr lvl="1"/>
            <a:r>
              <a:rPr lang="zh-CN" altLang="en-US" sz="2000" dirty="0"/>
              <a:t>板子上电后固定从</a:t>
            </a:r>
            <a:r>
              <a:rPr lang="en-US" altLang="zh-CN" sz="2000" dirty="0"/>
              <a:t>0x0</a:t>
            </a:r>
            <a:r>
              <a:rPr lang="zh-CN" altLang="en-US" sz="2000" dirty="0"/>
              <a:t>地址运行</a:t>
            </a:r>
            <a:r>
              <a:rPr lang="en" altLang="zh-CN" sz="2000" dirty="0"/>
              <a:t>firmware</a:t>
            </a:r>
            <a:r>
              <a:rPr lang="zh-CN" altLang="en-US" sz="2000" dirty="0"/>
              <a:t>（也称 </a:t>
            </a:r>
            <a:r>
              <a:rPr lang="en-US" altLang="zh-CN" sz="2000" dirty="0"/>
              <a:t>bootloader</a:t>
            </a:r>
            <a:r>
              <a:rPr lang="zh-CN" altLang="en-US" sz="2000" dirty="0"/>
              <a:t>）</a:t>
            </a:r>
            <a:endParaRPr lang="en" altLang="zh-CN" sz="2000" dirty="0"/>
          </a:p>
          <a:p>
            <a:pPr lvl="2"/>
            <a:r>
              <a:rPr lang="en-US" altLang="zh-CN" sz="1600" dirty="0"/>
              <a:t>firmware</a:t>
            </a:r>
            <a:r>
              <a:rPr lang="zh-CN" altLang="en-US" sz="1600" dirty="0"/>
              <a:t>放在</a:t>
            </a:r>
            <a:r>
              <a:rPr lang="en-US" altLang="zh-CN" sz="1600" dirty="0"/>
              <a:t>SD</a:t>
            </a:r>
            <a:r>
              <a:rPr lang="zh-CN" altLang="en-US" sz="1600" dirty="0"/>
              <a:t>卡</a:t>
            </a:r>
            <a:r>
              <a:rPr lang="zh-CN" altLang="en" sz="1600" dirty="0"/>
              <a:t>中</a:t>
            </a:r>
            <a:endParaRPr lang="en-US" altLang="zh-CN" sz="1600" dirty="0"/>
          </a:p>
          <a:p>
            <a:pPr lvl="1"/>
            <a:r>
              <a:rPr lang="zh-CN" altLang="en-US" sz="2000" dirty="0"/>
              <a:t>然后再由这段代码去初始化</a:t>
            </a:r>
            <a:r>
              <a:rPr lang="en" altLang="zh-CN" sz="2000" dirty="0"/>
              <a:t>CPU</a:t>
            </a:r>
            <a:r>
              <a:rPr lang="zh-CN" altLang="en" sz="2000" dirty="0"/>
              <a:t>、</a:t>
            </a:r>
            <a:r>
              <a:rPr lang="en" altLang="zh-CN" sz="2000" dirty="0"/>
              <a:t>SDRAM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lvl="1"/>
            <a:r>
              <a:rPr lang="zh-CN" altLang="en-US" sz="2000" dirty="0"/>
              <a:t>最后再加载内核、根文件系统到内存，实现系统启动</a:t>
            </a:r>
            <a:endParaRPr lang="en-US" altLang="zh-CN" sz="2000" dirty="0"/>
          </a:p>
          <a:p>
            <a:r>
              <a:rPr lang="zh-CN" altLang="en-US" sz="2400" dirty="0"/>
              <a:t>不同主板厂商的实现可以不同</a:t>
            </a:r>
            <a:endParaRPr lang="en-US" altLang="zh-CN" sz="2400" dirty="0"/>
          </a:p>
          <a:p>
            <a:pPr lvl="1"/>
            <a:r>
              <a:rPr lang="zh-CN" altLang="en-US" sz="2000" dirty="0"/>
              <a:t>这部分代码由主板厂商提供，使用人员通常不用关心</a:t>
            </a:r>
            <a:endParaRPr lang="en-US" altLang="zh-CN" sz="2000" dirty="0"/>
          </a:p>
          <a:p>
            <a:pPr lvl="1"/>
            <a:r>
              <a:rPr lang="zh-CN" altLang="en-US" sz="2000" dirty="0"/>
              <a:t>树莓派的启动比较特殊：第一行代码由</a:t>
            </a:r>
            <a:r>
              <a:rPr lang="en-US" altLang="zh-CN" sz="2000" dirty="0"/>
              <a:t>GPU</a:t>
            </a:r>
            <a:r>
              <a:rPr lang="zh-CN" altLang="en-US" sz="2000" dirty="0"/>
              <a:t>运行</a:t>
            </a:r>
            <a:endParaRPr kumimoji="1" lang="en-US" altLang="zh-CN" dirty="0"/>
          </a:p>
          <a:p>
            <a:pPr lvl="1"/>
            <a:r>
              <a:rPr kumimoji="1" lang="zh-CN" altLang="en-US" sz="2000" dirty="0"/>
              <a:t>不同版本的树莓派也可能不一样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5A469F-0C14-EB41-9548-D06E8401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1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3FE34-58AD-4545-BFA6-3B38CB23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树莓派特殊的启动</a:t>
            </a:r>
            <a:r>
              <a:rPr kumimoji="1" lang="en-US" altLang="zh-CN" dirty="0"/>
              <a:t>3</a:t>
            </a:r>
            <a:r>
              <a:rPr kumimoji="1" lang="zh-CN" altLang="en-US" dirty="0"/>
              <a:t>阶段（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4E5B9-65D3-C54F-96B4-CCEAE232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Step-1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/>
              <a:t>0x0</a:t>
            </a:r>
            <a:r>
              <a:rPr kumimoji="1" lang="zh-CN" altLang="en-US" sz="1800" dirty="0"/>
              <a:t>地址的</a:t>
            </a:r>
            <a:r>
              <a:rPr kumimoji="1" lang="en-US" altLang="zh-CN" sz="1800" dirty="0"/>
              <a:t>firmware</a:t>
            </a:r>
            <a:r>
              <a:rPr kumimoji="1" lang="zh-CN" altLang="en-US" sz="1800" dirty="0"/>
              <a:t>，将将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bootcode.bin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en-US" altLang="zh-CN" sz="1800" dirty="0"/>
              <a:t>Step-2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 err="1"/>
              <a:t>bootcode.bin</a:t>
            </a:r>
            <a:r>
              <a:rPr kumimoji="1" lang="zh-CN" altLang="en-US" sz="1800" dirty="0"/>
              <a:t>，将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start.elf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en-US" altLang="zh-CN" sz="1800" dirty="0"/>
              <a:t>Step-3</a:t>
            </a:r>
          </a:p>
          <a:p>
            <a:pPr lvl="1"/>
            <a:r>
              <a:rPr kumimoji="1" lang="en-US" altLang="zh-CN" sz="1800" dirty="0"/>
              <a:t>GPU</a:t>
            </a:r>
            <a:r>
              <a:rPr kumimoji="1" lang="zh-CN" altLang="en-US" sz="1800" dirty="0"/>
              <a:t>：运行</a:t>
            </a:r>
            <a:r>
              <a:rPr kumimoji="1" lang="en-US" altLang="zh-CN" sz="1800" dirty="0" err="1"/>
              <a:t>start.elf</a:t>
            </a:r>
            <a:r>
              <a:rPr kumimoji="1" lang="zh-CN" altLang="en-US" sz="1800" dirty="0"/>
              <a:t>，将</a:t>
            </a:r>
            <a:r>
              <a:rPr kumimoji="1" lang="en" altLang="zh-CN" sz="1800" dirty="0"/>
              <a:t>SD</a:t>
            </a:r>
            <a:r>
              <a:rPr kumimoji="1" lang="zh-CN" altLang="en-US" sz="1800" dirty="0"/>
              <a:t>卡根目录下的</a:t>
            </a:r>
            <a:r>
              <a:rPr kumimoji="1" lang="en-US" altLang="zh-CN" sz="1800" dirty="0" err="1"/>
              <a:t>kernel.img</a:t>
            </a:r>
            <a:r>
              <a:rPr kumimoji="1" lang="zh-CN" altLang="en-US" sz="1800" dirty="0"/>
              <a:t>加载到内存中</a:t>
            </a:r>
            <a:endParaRPr kumimoji="1" lang="en-US" altLang="zh-CN" sz="1800" dirty="0"/>
          </a:p>
          <a:p>
            <a:r>
              <a:rPr kumimoji="1" lang="zh-CN" altLang="en-US" sz="2000" dirty="0"/>
              <a:t>然后，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 跳转到</a:t>
            </a:r>
            <a:r>
              <a:rPr kumimoji="1" lang="en-US" altLang="zh-CN" sz="2000" dirty="0" err="1"/>
              <a:t>kernel.img</a:t>
            </a:r>
            <a:r>
              <a:rPr kumimoji="1" lang="zh-CN" altLang="en-US" sz="2000" dirty="0"/>
              <a:t>，开始真正运行内核代码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EB846-7F2F-D748-96F2-7DDA3523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51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340A11-EDAE-844C-A381-5A5BBF2A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内核入口函数位置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B0068F-CB99-AF43-9A02-34084C21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CPU</a:t>
            </a:r>
            <a:r>
              <a:rPr lang="zh-CN" altLang="en-US" sz="2000" dirty="0"/>
              <a:t>从预定义的</a:t>
            </a:r>
            <a:r>
              <a:rPr lang="en-US" altLang="zh-CN" sz="2000" u="sng" dirty="0"/>
              <a:t>RAM</a:t>
            </a:r>
            <a:r>
              <a:rPr lang="zh-CN" altLang="en-US" sz="2000" u="sng" dirty="0"/>
              <a:t>地址</a:t>
            </a:r>
            <a:r>
              <a:rPr lang="zh-CN" altLang="en-US" sz="2000" dirty="0"/>
              <a:t>读取第一行代码，由硬件厂商决定</a:t>
            </a:r>
            <a:endParaRPr lang="en-US" altLang="zh-CN" sz="2000" dirty="0"/>
          </a:p>
          <a:p>
            <a:pPr lvl="1"/>
            <a:r>
              <a:rPr lang="zh-CN" altLang="en-US" sz="2000" dirty="0"/>
              <a:t>树莓派：</a:t>
            </a:r>
            <a:r>
              <a:rPr lang="en-US" altLang="zh-CN" sz="2000" dirty="0"/>
              <a:t>32</a:t>
            </a:r>
            <a:r>
              <a:rPr lang="zh-CN" altLang="en-US" sz="2000" dirty="0"/>
              <a:t>位为</a:t>
            </a:r>
            <a:r>
              <a:rPr lang="en-US" altLang="zh-CN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0x8000</a:t>
            </a:r>
            <a:r>
              <a:rPr lang="zh-CN" altLang="en-US" sz="2000" dirty="0"/>
              <a:t>，</a:t>
            </a:r>
            <a:r>
              <a:rPr lang="en-US" altLang="zh-CN" sz="2000" dirty="0"/>
              <a:t>64</a:t>
            </a:r>
            <a:r>
              <a:rPr lang="zh-CN" altLang="en-US" sz="2000" dirty="0"/>
              <a:t>位为</a:t>
            </a:r>
            <a:r>
              <a:rPr lang="en-US" altLang="zh-CN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0x80000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922210-27B9-F646-A320-177E0AA8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D41CCC-B4EF-CB48-A408-1B6E1186D38D}"/>
              </a:ext>
            </a:extLst>
          </p:cNvPr>
          <p:cNvSpPr/>
          <p:nvPr/>
        </p:nvSpPr>
        <p:spPr>
          <a:xfrm>
            <a:off x="1187624" y="5142011"/>
            <a:ext cx="6768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dirty="0">
                <a:hlinkClick r:id="rId2"/>
              </a:rPr>
              <a:t>https://www.raspberrypi.org/documentation/configuration/config-txt/boot.m</a:t>
            </a:r>
            <a:r>
              <a:rPr lang="en-US" altLang="zh-CN" sz="1400" dirty="0">
                <a:hlinkClick r:id="rId2"/>
              </a:rPr>
              <a:t>d</a:t>
            </a:r>
            <a:r>
              <a:rPr lang="zh-CN" altLang="en-US" sz="1400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BBF31-F955-7344-92B1-331F6DEC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91155"/>
            <a:ext cx="6768752" cy="19794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EBEAE0-3495-BB48-B3F8-34E07165980C}"/>
              </a:ext>
            </a:extLst>
          </p:cNvPr>
          <p:cNvSpPr txBox="1"/>
          <p:nvPr/>
        </p:nvSpPr>
        <p:spPr>
          <a:xfrm>
            <a:off x="5796136" y="2338084"/>
            <a:ext cx="3131368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Q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：这是虚拟地址还是物理地址？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969A150-EDEF-BB4A-8533-03942B6B3E7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327104" y="2186639"/>
            <a:ext cx="469032" cy="320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4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96A1-FAED-9F40-B989-BBC1F47D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启动流程：从上电到等待用户输入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26A4F-60DB-8847-A2D3-B623A0B2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AD4F2AC-85B2-FC41-93D1-06E36402BA37}"/>
              </a:ext>
            </a:extLst>
          </p:cNvPr>
          <p:cNvCxnSpPr>
            <a:cxnSpLocks/>
          </p:cNvCxnSpPr>
          <p:nvPr/>
        </p:nvCxnSpPr>
        <p:spPr>
          <a:xfrm>
            <a:off x="3398491" y="1444983"/>
            <a:ext cx="0" cy="393279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0596111-A099-A646-8FBF-9BEF8C413E39}"/>
              </a:ext>
            </a:extLst>
          </p:cNvPr>
          <p:cNvSpPr/>
          <p:nvPr/>
        </p:nvSpPr>
        <p:spPr>
          <a:xfrm>
            <a:off x="2262907" y="14876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按下开关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0A3826-8315-CD43-A81A-7F2E25077D7B}"/>
              </a:ext>
            </a:extLst>
          </p:cNvPr>
          <p:cNvSpPr/>
          <p:nvPr/>
        </p:nvSpPr>
        <p:spPr>
          <a:xfrm>
            <a:off x="1544762" y="231366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内核的第一行代码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099803-4A77-5447-B794-69E6A9EDE172}"/>
              </a:ext>
            </a:extLst>
          </p:cNvPr>
          <p:cNvSpPr/>
          <p:nvPr/>
        </p:nvSpPr>
        <p:spPr>
          <a:xfrm>
            <a:off x="467544" y="3139724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zh-CN" altLang="en-US" sz="1400" dirty="0"/>
              <a:t>第一个用户态应用的第一行代码</a:t>
            </a:r>
            <a:endParaRPr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5E7FDE-2736-C24B-9142-1EE837606B50}"/>
              </a:ext>
            </a:extLst>
          </p:cNvPr>
          <p:cNvSpPr/>
          <p:nvPr/>
        </p:nvSpPr>
        <p:spPr>
          <a:xfrm>
            <a:off x="1535143" y="3965784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的第一行代码</a:t>
            </a:r>
            <a:endParaRPr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DF2F5F-D6FF-F641-A708-40DD40FBF535}"/>
              </a:ext>
            </a:extLst>
          </p:cNvPr>
          <p:cNvSpPr/>
          <p:nvPr/>
        </p:nvSpPr>
        <p:spPr>
          <a:xfrm>
            <a:off x="1535143" y="4791843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1400" dirty="0"/>
              <a:t>shell</a:t>
            </a:r>
            <a:r>
              <a:rPr kumimoji="1" lang="zh-CN" altLang="en-US" sz="1400" dirty="0"/>
              <a:t>等待用户输入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AF7EFB-45B4-BC45-B52A-90EB3BCDC6BF}"/>
              </a:ext>
            </a:extLst>
          </p:cNvPr>
          <p:cNvSpPr txBox="1"/>
          <p:nvPr/>
        </p:nvSpPr>
        <p:spPr>
          <a:xfrm>
            <a:off x="3608709" y="1735960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硬件环境（除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）初始化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加载内核代码到内存中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0456C8-A445-EE4E-8171-9BDEA71211DA}"/>
              </a:ext>
            </a:extLst>
          </p:cNvPr>
          <p:cNvCxnSpPr/>
          <p:nvPr/>
        </p:nvCxnSpPr>
        <p:spPr>
          <a:xfrm>
            <a:off x="3398491" y="1633364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4F0EC48-D4E8-B44E-AFC8-7C31AAC5C055}"/>
              </a:ext>
            </a:extLst>
          </p:cNvPr>
          <p:cNvCxnSpPr/>
          <p:nvPr/>
        </p:nvCxnSpPr>
        <p:spPr>
          <a:xfrm>
            <a:off x="3398491" y="2461456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BD8E2D1-753B-864B-BB05-7239F8CAD350}"/>
              </a:ext>
            </a:extLst>
          </p:cNvPr>
          <p:cNvCxnSpPr/>
          <p:nvPr/>
        </p:nvCxnSpPr>
        <p:spPr>
          <a:xfrm>
            <a:off x="3398491" y="3289548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CC669C2-677B-9245-B183-4F9BA8DE5A45}"/>
              </a:ext>
            </a:extLst>
          </p:cNvPr>
          <p:cNvCxnSpPr/>
          <p:nvPr/>
        </p:nvCxnSpPr>
        <p:spPr>
          <a:xfrm>
            <a:off x="3398491" y="4117640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1E9F174-07B3-2043-9AAD-D462DA8654D8}"/>
              </a:ext>
            </a:extLst>
          </p:cNvPr>
          <p:cNvCxnSpPr/>
          <p:nvPr/>
        </p:nvCxnSpPr>
        <p:spPr>
          <a:xfrm>
            <a:off x="3398491" y="4945732"/>
            <a:ext cx="3744413" cy="0"/>
          </a:xfrm>
          <a:prstGeom prst="line">
            <a:avLst/>
          </a:prstGeom>
          <a:ln w="635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AD7D499-FB1D-D041-BCAA-292FA449B138}"/>
              </a:ext>
            </a:extLst>
          </p:cNvPr>
          <p:cNvSpPr txBox="1"/>
          <p:nvPr/>
        </p:nvSpPr>
        <p:spPr>
          <a:xfrm>
            <a:off x="3608709" y="2564051"/>
            <a:ext cx="353419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初始化</a:t>
            </a:r>
            <a:r>
              <a:rPr kumimoji="1" lang="en-US" altLang="zh-CN" sz="1400" dirty="0"/>
              <a:t>MMU</a:t>
            </a:r>
            <a:r>
              <a:rPr kumimoji="1" lang="zh-CN" altLang="en-US" sz="1400" dirty="0"/>
              <a:t>、外设（如</a:t>
            </a:r>
            <a:r>
              <a:rPr kumimoji="1" lang="en-US" altLang="zh-CN" sz="1400" dirty="0"/>
              <a:t>UART</a:t>
            </a:r>
            <a:r>
              <a:rPr kumimoji="1" lang="zh-CN" altLang="en-US" sz="1400" dirty="0"/>
              <a:t>）</a:t>
            </a:r>
            <a:endParaRPr kumimoji="1"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若有多核，则初始化其他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核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0B0298-31FC-B64A-B854-8D252896DDEE}"/>
              </a:ext>
            </a:extLst>
          </p:cNvPr>
          <p:cNvSpPr txBox="1"/>
          <p:nvPr/>
        </p:nvSpPr>
        <p:spPr>
          <a:xfrm>
            <a:off x="3631264" y="3387453"/>
            <a:ext cx="353419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加载</a:t>
            </a:r>
            <a:r>
              <a:rPr kumimoji="1" lang="en-US" altLang="zh-CN" sz="1400" dirty="0"/>
              <a:t>shell</a:t>
            </a:r>
            <a:r>
              <a:rPr kumimoji="1" lang="zh-CN" altLang="en-US" sz="1400" dirty="0"/>
              <a:t>的二进制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52C279-1851-164C-A18D-0D98291C0D98}"/>
              </a:ext>
            </a:extLst>
          </p:cNvPr>
          <p:cNvSpPr txBox="1"/>
          <p:nvPr/>
        </p:nvSpPr>
        <p:spPr>
          <a:xfrm>
            <a:off x="3631264" y="4215544"/>
            <a:ext cx="353419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等待键盘输入</a:t>
            </a:r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6813E226-AE60-0E42-8125-0F712A0428CF}"/>
              </a:ext>
            </a:extLst>
          </p:cNvPr>
          <p:cNvSpPr/>
          <p:nvPr/>
        </p:nvSpPr>
        <p:spPr>
          <a:xfrm>
            <a:off x="7253050" y="1728658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ACB44733-C2E8-DE4E-9831-E50F24E255EF}"/>
              </a:ext>
            </a:extLst>
          </p:cNvPr>
          <p:cNvSpPr/>
          <p:nvPr/>
        </p:nvSpPr>
        <p:spPr>
          <a:xfrm>
            <a:off x="7253050" y="2560400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0C5266E5-D4D9-A84B-B9BA-CC9C0154C703}"/>
              </a:ext>
            </a:extLst>
          </p:cNvPr>
          <p:cNvSpPr/>
          <p:nvPr/>
        </p:nvSpPr>
        <p:spPr>
          <a:xfrm>
            <a:off x="7253050" y="3387453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右大括号 38">
            <a:extLst>
              <a:ext uri="{FF2B5EF4-FFF2-40B4-BE49-F238E27FC236}">
                <a16:creationId xmlns:a16="http://schemas.microsoft.com/office/drawing/2014/main" id="{A62E0023-B689-864A-BECD-9E127B3FCA85}"/>
              </a:ext>
            </a:extLst>
          </p:cNvPr>
          <p:cNvSpPr/>
          <p:nvPr/>
        </p:nvSpPr>
        <p:spPr>
          <a:xfrm>
            <a:off x="7253050" y="4214506"/>
            <a:ext cx="127262" cy="632088"/>
          </a:xfrm>
          <a:prstGeom prst="rightBrace">
            <a:avLst>
              <a:gd name="adj1" fmla="val 52426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58D83B-1251-F84E-8BB7-CD3E73326A62}"/>
              </a:ext>
            </a:extLst>
          </p:cNvPr>
          <p:cNvSpPr/>
          <p:nvPr/>
        </p:nvSpPr>
        <p:spPr>
          <a:xfrm>
            <a:off x="7464418" y="1890813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bootloader</a:t>
            </a:r>
            <a:endParaRPr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703E84-ABA0-494B-A1F0-48A2F887E37E}"/>
              </a:ext>
            </a:extLst>
          </p:cNvPr>
          <p:cNvSpPr/>
          <p:nvPr/>
        </p:nvSpPr>
        <p:spPr>
          <a:xfrm>
            <a:off x="7464417" y="2703611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OS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F1CD53-690F-2644-B59F-D74878163C1A}"/>
              </a:ext>
            </a:extLst>
          </p:cNvPr>
          <p:cNvSpPr/>
          <p:nvPr/>
        </p:nvSpPr>
        <p:spPr>
          <a:xfrm>
            <a:off x="7442875" y="3516409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400" dirty="0"/>
              <a:t>用户态</a:t>
            </a:r>
            <a:r>
              <a:rPr kumimoji="1" lang="en-US" altLang="zh-CN" sz="1400" dirty="0" err="1"/>
              <a:t>init</a:t>
            </a:r>
            <a:r>
              <a:rPr kumimoji="1" lang="zh-CN" altLang="en-US" sz="1400" dirty="0"/>
              <a:t>进程</a:t>
            </a:r>
            <a:endParaRPr lang="zh-CN" altLang="en-US" sz="1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5C6ED51-1CE6-7A40-B28E-8FF0DFF9D3F0}"/>
              </a:ext>
            </a:extLst>
          </p:cNvPr>
          <p:cNvSpPr/>
          <p:nvPr/>
        </p:nvSpPr>
        <p:spPr>
          <a:xfrm>
            <a:off x="7464418" y="4373311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/>
              <a:t>shell</a:t>
            </a:r>
            <a:endParaRPr lang="zh-CN" altLang="en-US" sz="1400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DE12F194-24FD-48C8-8D1B-EC7D380A9C57}"/>
              </a:ext>
            </a:extLst>
          </p:cNvPr>
          <p:cNvSpPr/>
          <p:nvPr/>
        </p:nvSpPr>
        <p:spPr>
          <a:xfrm>
            <a:off x="1403653" y="2344507"/>
            <a:ext cx="7042124" cy="84433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201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46545</TotalTime>
  <Words>2210</Words>
  <Application>Microsoft Office PowerPoint</Application>
  <PresentationFormat>全屏显示(16:10)</PresentationFormat>
  <Paragraphs>295</Paragraphs>
  <Slides>37</Slides>
  <Notes>18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DengXian</vt:lpstr>
      <vt:lpstr>宋体</vt:lpstr>
      <vt:lpstr>微软雅黑</vt:lpstr>
      <vt:lpstr>Arial</vt:lpstr>
      <vt:lpstr>Calibri</vt:lpstr>
      <vt:lpstr>Consolas</vt:lpstr>
      <vt:lpstr>Lato</vt:lpstr>
      <vt:lpstr>Times New Roman</vt:lpstr>
      <vt:lpstr>Office 主题​​</vt:lpstr>
      <vt:lpstr>1_Office 主题​​</vt:lpstr>
      <vt:lpstr>操作系统初始化</vt:lpstr>
      <vt:lpstr>版权声明</vt:lpstr>
      <vt:lpstr>启动：一个复杂的过程</vt:lpstr>
      <vt:lpstr>启动流程：从上电到等待用户输入</vt:lpstr>
      <vt:lpstr>从计算机上电到内核开始运行</vt:lpstr>
      <vt:lpstr>实例：树莓派bootloader</vt:lpstr>
      <vt:lpstr>树莓派特殊的启动3阶段（by GPU）</vt:lpstr>
      <vt:lpstr>内核入口函数位置</vt:lpstr>
      <vt:lpstr>启动流程：从上电到等待用户输入</vt:lpstr>
      <vt:lpstr>ARMv8架构下内核启动的3个主要任务</vt:lpstr>
      <vt:lpstr>课程实验内核启动</vt:lpstr>
      <vt:lpstr>ChCore启动代码</vt:lpstr>
      <vt:lpstr>ChCore内核的起始地址（编译脚本）</vt:lpstr>
      <vt:lpstr>内核运行的第一行代码：准备进入EL1</vt:lpstr>
      <vt:lpstr>PowerPoint 演示文稿</vt:lpstr>
      <vt:lpstr>PowerPoint 演示文稿</vt:lpstr>
      <vt:lpstr>小知识</vt:lpstr>
      <vt:lpstr>PowerPoint 演示文稿</vt:lpstr>
      <vt:lpstr>跳转到高地址运行</vt:lpstr>
      <vt:lpstr>页表初始化</vt:lpstr>
      <vt:lpstr>回到 init_c：页表初始化</vt:lpstr>
      <vt:lpstr>回顾：2M大页与L2页表项</vt:lpstr>
      <vt:lpstr>页表初始化</vt:lpstr>
      <vt:lpstr>树莓派3b+</vt:lpstr>
      <vt:lpstr>页表初始化</vt:lpstr>
      <vt:lpstr>页表设置完，开启翻译</vt:lpstr>
      <vt:lpstr>此时的内存布局</vt:lpstr>
      <vt:lpstr>开启页表前后</vt:lpstr>
      <vt:lpstr>异常向量表初始化</vt:lpstr>
      <vt:lpstr>异常向量表初始化</vt:lpstr>
      <vt:lpstr>异常向量表</vt:lpstr>
      <vt:lpstr>异常处理函数示例</vt:lpstr>
      <vt:lpstr>上下文保存</vt:lpstr>
      <vt:lpstr>系统调用</vt:lpstr>
      <vt:lpstr>系统调用</vt:lpstr>
      <vt:lpstr>PowerPoint 演示文稿</vt:lpstr>
      <vt:lpstr>小结：从实验内核看系统初始化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yang letian</cp:lastModifiedBy>
  <cp:revision>1269</cp:revision>
  <cp:lastPrinted>2020-03-02T13:38:09Z</cp:lastPrinted>
  <dcterms:created xsi:type="dcterms:W3CDTF">2017-11-24T09:35:45Z</dcterms:created>
  <dcterms:modified xsi:type="dcterms:W3CDTF">2023-10-20T07:30:49Z</dcterms:modified>
</cp:coreProperties>
</file>